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sldIdLst>
    <p:sldId id="322" r:id="rId2"/>
    <p:sldId id="259" r:id="rId3"/>
    <p:sldId id="323" r:id="rId4"/>
    <p:sldId id="315" r:id="rId5"/>
    <p:sldId id="277" r:id="rId6"/>
    <p:sldId id="313" r:id="rId7"/>
    <p:sldId id="314" r:id="rId8"/>
    <p:sldId id="258" r:id="rId9"/>
    <p:sldId id="260" r:id="rId10"/>
    <p:sldId id="261" r:id="rId11"/>
    <p:sldId id="262" r:id="rId12"/>
    <p:sldId id="317" r:id="rId13"/>
    <p:sldId id="318" r:id="rId14"/>
    <p:sldId id="263" r:id="rId15"/>
    <p:sldId id="319" r:id="rId16"/>
    <p:sldId id="320" r:id="rId17"/>
    <p:sldId id="264" r:id="rId18"/>
    <p:sldId id="265" r:id="rId19"/>
    <p:sldId id="305" r:id="rId20"/>
    <p:sldId id="266" r:id="rId21"/>
    <p:sldId id="267" r:id="rId22"/>
    <p:sldId id="285" r:id="rId23"/>
    <p:sldId id="268" r:id="rId24"/>
    <p:sldId id="269" r:id="rId25"/>
    <p:sldId id="270" r:id="rId26"/>
    <p:sldId id="271" r:id="rId27"/>
    <p:sldId id="272" r:id="rId28"/>
    <p:sldId id="273" r:id="rId29"/>
    <p:sldId id="274" r:id="rId30"/>
    <p:sldId id="276" r:id="rId31"/>
    <p:sldId id="307" r:id="rId32"/>
    <p:sldId id="279" r:id="rId33"/>
    <p:sldId id="280" r:id="rId34"/>
    <p:sldId id="282" r:id="rId35"/>
    <p:sldId id="291" r:id="rId36"/>
    <p:sldId id="301" r:id="rId37"/>
    <p:sldId id="302" r:id="rId38"/>
    <p:sldId id="312" r:id="rId39"/>
    <p:sldId id="304" r:id="rId40"/>
    <p:sldId id="278" r:id="rId41"/>
    <p:sldId id="292" r:id="rId42"/>
    <p:sldId id="299" r:id="rId43"/>
    <p:sldId id="298" r:id="rId44"/>
    <p:sldId id="293" r:id="rId45"/>
    <p:sldId id="294" r:id="rId46"/>
    <p:sldId id="295" r:id="rId47"/>
    <p:sldId id="306" r:id="rId48"/>
    <p:sldId id="296" r:id="rId49"/>
    <p:sldId id="300" r:id="rId50"/>
    <p:sldId id="321" r:id="rId51"/>
    <p:sldId id="29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86323" autoAdjust="0"/>
  </p:normalViewPr>
  <p:slideViewPr>
    <p:cSldViewPr>
      <p:cViewPr>
        <p:scale>
          <a:sx n="75" d="100"/>
          <a:sy n="75" d="100"/>
        </p:scale>
        <p:origin x="-1522" y="-37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77731-CDFE-4770-BC57-F41695F975F5}"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FDCC9-7717-4240-BC7B-E211A4D52B11}" type="slidenum">
              <a:rPr lang="en-US" smtClean="0"/>
              <a:t>‹#›</a:t>
            </a:fld>
            <a:endParaRPr lang="en-US"/>
          </a:p>
        </p:txBody>
      </p:sp>
    </p:spTree>
    <p:extLst>
      <p:ext uri="{BB962C8B-B14F-4D97-AF65-F5344CB8AC3E}">
        <p14:creationId xmlns:p14="http://schemas.microsoft.com/office/powerpoint/2010/main" val="33865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main challenge that faced early aerospace pioneers of piloted and pilotless airplanes alike was the issue of controlling flight once the flying object was up in the air.</a:t>
            </a:r>
            <a:endParaRPr lang="en-US" dirty="0"/>
          </a:p>
        </p:txBody>
      </p:sp>
      <p:sp>
        <p:nvSpPr>
          <p:cNvPr id="4" name="Slide Number Placeholder 3"/>
          <p:cNvSpPr>
            <a:spLocks noGrp="1"/>
          </p:cNvSpPr>
          <p:nvPr>
            <p:ph type="sldNum" sz="quarter" idx="10"/>
          </p:nvPr>
        </p:nvSpPr>
        <p:spPr/>
        <p:txBody>
          <a:bodyPr/>
          <a:lstStyle/>
          <a:p>
            <a:fld id="{4A97BE18-8E1D-4B9B-9D76-9DC22D299F28}" type="slidenum">
              <a:rPr lang="en-US" smtClean="0"/>
              <a:t>4</a:t>
            </a:fld>
            <a:endParaRPr lang="en-US" dirty="0"/>
          </a:p>
        </p:txBody>
      </p:sp>
    </p:spTree>
    <p:extLst>
      <p:ext uri="{BB962C8B-B14F-4D97-AF65-F5344CB8AC3E}">
        <p14:creationId xmlns:p14="http://schemas.microsoft.com/office/powerpoint/2010/main" val="106687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Airplane invented only 13 years earlier</a:t>
            </a:r>
          </a:p>
          <a:p>
            <a:endParaRPr lang="en-US" dirty="0" smtClean="0"/>
          </a:p>
          <a:p>
            <a:r>
              <a:rPr lang="en-US" dirty="0" smtClean="0"/>
              <a:t>Sperry worked with his son Lawrence</a:t>
            </a:r>
            <a:r>
              <a:rPr lang="en-US" baseline="0" dirty="0" smtClean="0"/>
              <a:t> to lead testing on Long Island</a:t>
            </a:r>
            <a:endParaRPr lang="en-US" dirty="0"/>
          </a:p>
        </p:txBody>
      </p:sp>
      <p:sp>
        <p:nvSpPr>
          <p:cNvPr id="4" name="Slide Number Placeholder 3"/>
          <p:cNvSpPr>
            <a:spLocks noGrp="1"/>
          </p:cNvSpPr>
          <p:nvPr>
            <p:ph type="sldNum" sz="quarter" idx="10"/>
          </p:nvPr>
        </p:nvSpPr>
        <p:spPr/>
        <p:txBody>
          <a:bodyPr/>
          <a:lstStyle/>
          <a:p>
            <a:fld id="{4A97BE18-8E1D-4B9B-9D76-9DC22D299F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5838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influenced</a:t>
            </a:r>
            <a:r>
              <a:rPr lang="en-US" baseline="0" dirty="0" smtClean="0"/>
              <a:t> future designs</a:t>
            </a:r>
          </a:p>
          <a:p>
            <a:endParaRPr lang="en-US" baseline="0" dirty="0" smtClean="0"/>
          </a:p>
          <a:p>
            <a:r>
              <a:rPr lang="en-US" sz="1200" b="0" i="0" kern="1200" dirty="0" smtClean="0">
                <a:solidFill>
                  <a:schemeClr val="tx1"/>
                </a:solidFill>
                <a:effectLst/>
                <a:latin typeface="+mn-lt"/>
                <a:ea typeface="+mn-ea"/>
                <a:cs typeface="+mn-cs"/>
              </a:rPr>
              <a:t>World War II accelerated the development of aviation science in general and the unmanned aircraft in particular. Both the Germans and the allies successfully utilized unmanned combat aircraft. The most extensive program came about during the Vietnam War, as advances in technologies made UAVs more effective</a:t>
            </a:r>
            <a:endParaRPr lang="en-US" baseline="0" dirty="0" smtClean="0"/>
          </a:p>
          <a:p>
            <a:r>
              <a:rPr lang="en-US" baseline="0" dirty="0" smtClean="0"/>
              <a:t>The US Navy build a reversed-engineered copy </a:t>
            </a:r>
            <a:r>
              <a:rPr lang="en-US" baseline="0" dirty="0" err="1" smtClean="0"/>
              <a:t>fo</a:t>
            </a:r>
            <a:r>
              <a:rPr lang="en-US" baseline="0" dirty="0" smtClean="0"/>
              <a:t> ruse in the invasion of Japan </a:t>
            </a:r>
            <a:endParaRPr lang="en-US" dirty="0"/>
          </a:p>
        </p:txBody>
      </p:sp>
      <p:sp>
        <p:nvSpPr>
          <p:cNvPr id="4" name="Slide Number Placeholder 3"/>
          <p:cNvSpPr>
            <a:spLocks noGrp="1"/>
          </p:cNvSpPr>
          <p:nvPr>
            <p:ph type="sldNum" sz="quarter" idx="10"/>
          </p:nvPr>
        </p:nvSpPr>
        <p:spPr/>
        <p:txBody>
          <a:bodyPr/>
          <a:lstStyle/>
          <a:p>
            <a:fld id="{4A97BE18-8E1D-4B9B-9D76-9DC22D299F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2142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influenced</a:t>
            </a:r>
            <a:r>
              <a:rPr lang="en-US" baseline="0" dirty="0" smtClean="0"/>
              <a:t> future designs</a:t>
            </a:r>
          </a:p>
          <a:p>
            <a:endParaRPr lang="en-US" baseline="0" dirty="0" smtClean="0"/>
          </a:p>
          <a:p>
            <a:r>
              <a:rPr lang="en-US" sz="1200" b="0" i="0" kern="1200" dirty="0" smtClean="0">
                <a:solidFill>
                  <a:schemeClr val="tx1"/>
                </a:solidFill>
                <a:effectLst/>
                <a:latin typeface="+mn-lt"/>
                <a:ea typeface="+mn-ea"/>
                <a:cs typeface="+mn-cs"/>
              </a:rPr>
              <a:t>World War II accelerated the development of aviation science in general and the unmanned aircraft in particular. Both the Germans and the allies successfully utilized unmanned combat aircraft. The most extensive program came about during the Vietnam War, as advances in technologies made UAVs more effective</a:t>
            </a:r>
            <a:endParaRPr lang="en-US" baseline="0" dirty="0" smtClean="0"/>
          </a:p>
          <a:p>
            <a:r>
              <a:rPr lang="en-US" baseline="0" dirty="0" smtClean="0"/>
              <a:t>The US Navy build a reversed-engineered copy </a:t>
            </a:r>
            <a:r>
              <a:rPr lang="en-US" baseline="0" dirty="0" err="1" smtClean="0"/>
              <a:t>fo</a:t>
            </a:r>
            <a:r>
              <a:rPr lang="en-US" baseline="0" dirty="0" smtClean="0"/>
              <a:t> ruse in the invasion of Japan </a:t>
            </a:r>
            <a:endParaRPr lang="en-US" dirty="0"/>
          </a:p>
        </p:txBody>
      </p:sp>
      <p:sp>
        <p:nvSpPr>
          <p:cNvPr id="4" name="Slide Number Placeholder 3"/>
          <p:cNvSpPr>
            <a:spLocks noGrp="1"/>
          </p:cNvSpPr>
          <p:nvPr>
            <p:ph type="sldNum" sz="quarter" idx="10"/>
          </p:nvPr>
        </p:nvSpPr>
        <p:spPr/>
        <p:txBody>
          <a:bodyPr/>
          <a:lstStyle/>
          <a:p>
            <a:fld id="{4A97BE18-8E1D-4B9B-9D76-9DC22D299F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2142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Unmanned Aerial Vehicle (UAV)</a:t>
            </a:r>
            <a:r>
              <a:rPr lang="en-US" sz="1200" b="0" i="0" kern="1200" dirty="0" smtClean="0">
                <a:solidFill>
                  <a:schemeClr val="tx1"/>
                </a:solidFill>
                <a:effectLst/>
                <a:latin typeface="+mn-lt"/>
                <a:ea typeface="+mn-ea"/>
                <a:cs typeface="+mn-cs"/>
              </a:rPr>
              <a:t>: a pilotless aircraft that is either manually controlled with a joystick or a mouse or autonomously flown by following a preprogrammed mission. The acronym UAV is the most widely used term in describing a civilian pilotless aircraft.</a:t>
            </a:r>
          </a:p>
          <a:p>
            <a:pPr fontAlgn="base"/>
            <a:r>
              <a:rPr lang="en-US" sz="1200" b="1" i="0" kern="1200" dirty="0" smtClean="0">
                <a:solidFill>
                  <a:schemeClr val="tx1"/>
                </a:solidFill>
                <a:effectLst/>
                <a:latin typeface="+mn-lt"/>
                <a:ea typeface="+mn-ea"/>
                <a:cs typeface="+mn-cs"/>
              </a:rPr>
              <a:t>Remotely Piloted Vehicle (RPV)</a:t>
            </a:r>
            <a:r>
              <a:rPr lang="en-US" sz="1200" b="0" i="0" kern="1200" dirty="0" smtClean="0">
                <a:solidFill>
                  <a:schemeClr val="tx1"/>
                </a:solidFill>
                <a:effectLst/>
                <a:latin typeface="+mn-lt"/>
                <a:ea typeface="+mn-ea"/>
                <a:cs typeface="+mn-cs"/>
              </a:rPr>
              <a:t>: a pilotless aircraft that is steered or controlled from a remotely located position. Manually controlled pilotless aircraft means manually controlling the aircraft position by manually adjusting its heading, altitude, and speed. In many cases, the terms UAV and RPV are interchangeably used to describe any pilotless aircraft.</a:t>
            </a:r>
          </a:p>
          <a:p>
            <a:pPr fontAlgn="base"/>
            <a:r>
              <a:rPr lang="en-US" sz="1200" b="1" i="0" kern="1200" dirty="0" smtClean="0">
                <a:solidFill>
                  <a:schemeClr val="tx1"/>
                </a:solidFill>
                <a:effectLst/>
                <a:latin typeface="+mn-lt"/>
                <a:ea typeface="+mn-ea"/>
                <a:cs typeface="+mn-cs"/>
              </a:rPr>
              <a:t>Drone</a:t>
            </a:r>
            <a:r>
              <a:rPr lang="en-US" sz="1200" b="0" i="0" kern="1200" dirty="0" smtClean="0">
                <a:solidFill>
                  <a:schemeClr val="tx1"/>
                </a:solidFill>
                <a:effectLst/>
                <a:latin typeface="+mn-lt"/>
                <a:ea typeface="+mn-ea"/>
                <a:cs typeface="+mn-cs"/>
              </a:rPr>
              <a:t>: one of the oldest terms used to describe a pilotless aircraft. A drone is defined as a pilotless aircraft controlled by radio signal. Even with the emerging of the UAV and RPV names, the name “drone” is still used even for civilian pilotless aircraft. For the purpose of this course, the word drone is used to describe a pilotless aircraft equipped with lethal payload. It is usually used by defense apparatus.</a:t>
            </a:r>
          </a:p>
          <a:p>
            <a:endParaRPr lang="en-US" dirty="0"/>
          </a:p>
        </p:txBody>
      </p:sp>
      <p:sp>
        <p:nvSpPr>
          <p:cNvPr id="4" name="Slide Number Placeholder 3"/>
          <p:cNvSpPr>
            <a:spLocks noGrp="1"/>
          </p:cNvSpPr>
          <p:nvPr>
            <p:ph type="sldNum" sz="quarter" idx="10"/>
          </p:nvPr>
        </p:nvSpPr>
        <p:spPr/>
        <p:txBody>
          <a:bodyPr/>
          <a:lstStyle/>
          <a:p>
            <a:fld id="{4A97BE18-8E1D-4B9B-9D76-9DC22D299F2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9300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23" name="Slide Number Placeholder 22"/>
          <p:cNvSpPr>
            <a:spLocks noGrp="1"/>
          </p:cNvSpPr>
          <p:nvPr>
            <p:ph type="sldNum" sz="quarter" idx="11"/>
          </p:nvPr>
        </p:nvSpPr>
        <p:spPr/>
        <p:txBody>
          <a:bodyPr/>
          <a:lstStyle/>
          <a:p>
            <a:fld id="{DCB315ED-3BD2-42D1-9616-E97E72152C04}" type="slidenum">
              <a:rPr lang="en-US" smtClean="0"/>
              <a:t>‹#›</a:t>
            </a:fld>
            <a:endParaRPr lang="en-US" dirty="0"/>
          </a:p>
        </p:txBody>
      </p:sp>
      <p:sp>
        <p:nvSpPr>
          <p:cNvPr id="24" name="Footer Placeholder 23"/>
          <p:cNvSpPr>
            <a:spLocks noGrp="1"/>
          </p:cNvSpPr>
          <p:nvPr>
            <p:ph type="ftr" sz="quarter" idx="12"/>
          </p:nvPr>
        </p:nvSpPr>
        <p:spPr/>
        <p:txBody>
          <a:bodyPr/>
          <a:lstStyle/>
          <a:p>
            <a:r>
              <a:rPr lang="en-US" dirty="0" smtClean="0"/>
              <a:t>SelectTech GeoSpatial © 2015</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5" name="Footer Placeholder 4"/>
          <p:cNvSpPr>
            <a:spLocks noGrp="1"/>
          </p:cNvSpPr>
          <p:nvPr>
            <p:ph type="ftr" sz="quarter" idx="11"/>
          </p:nvPr>
        </p:nvSpPr>
        <p:spPr/>
        <p:txBody>
          <a:bodyPr/>
          <a:lstStyle/>
          <a:p>
            <a:r>
              <a:rPr lang="en-US" dirty="0" smtClean="0"/>
              <a:t>SelectTech GeoSpatial  © 2014</a:t>
            </a:r>
            <a:endParaRPr lang="en-US" dirty="0"/>
          </a:p>
        </p:txBody>
      </p:sp>
      <p:sp>
        <p:nvSpPr>
          <p:cNvPr id="6" name="Slide Number Placeholder 5"/>
          <p:cNvSpPr>
            <a:spLocks noGrp="1"/>
          </p:cNvSpPr>
          <p:nvPr>
            <p:ph type="sldNum" sz="quarter" idx="12"/>
          </p:nvPr>
        </p:nvSpPr>
        <p:spPr/>
        <p:txBody>
          <a:bodyPr/>
          <a:lstStyle/>
          <a:p>
            <a:fld id="{DCB315ED-3BD2-42D1-9616-E97E72152C0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5" name="Footer Placeholder 4"/>
          <p:cNvSpPr>
            <a:spLocks noGrp="1"/>
          </p:cNvSpPr>
          <p:nvPr>
            <p:ph type="ftr" sz="quarter" idx="11"/>
          </p:nvPr>
        </p:nvSpPr>
        <p:spPr/>
        <p:txBody>
          <a:bodyPr/>
          <a:lstStyle/>
          <a:p>
            <a:r>
              <a:rPr lang="en-US" dirty="0" smtClean="0"/>
              <a:t>SelectTech GeoSpatial  © 2014</a:t>
            </a:r>
            <a:endParaRPr lang="en-US" dirty="0"/>
          </a:p>
        </p:txBody>
      </p:sp>
      <p:sp>
        <p:nvSpPr>
          <p:cNvPr id="6" name="Slide Number Placeholder 5"/>
          <p:cNvSpPr>
            <a:spLocks noGrp="1"/>
          </p:cNvSpPr>
          <p:nvPr>
            <p:ph type="sldNum" sz="quarter" idx="12"/>
          </p:nvPr>
        </p:nvSpPr>
        <p:spPr/>
        <p:txBody>
          <a:bodyPr/>
          <a:lstStyle/>
          <a:p>
            <a:fld id="{DCB315ED-3BD2-42D1-9616-E97E72152C0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4" name="Footer Placeholder 3"/>
          <p:cNvSpPr>
            <a:spLocks noGrp="1"/>
          </p:cNvSpPr>
          <p:nvPr>
            <p:ph type="ftr" sz="quarter" idx="11"/>
          </p:nvPr>
        </p:nvSpPr>
        <p:spPr/>
        <p:txBody>
          <a:bodyPr/>
          <a:lstStyle/>
          <a:p>
            <a:r>
              <a:rPr lang="en-US" dirty="0" smtClean="0"/>
              <a:t>SelectTech GeoSpatial  © 2014</a:t>
            </a:r>
            <a:endParaRPr lang="en-US" dirty="0"/>
          </a:p>
        </p:txBody>
      </p:sp>
      <p:sp>
        <p:nvSpPr>
          <p:cNvPr id="5" name="Slide Number Placeholder 4"/>
          <p:cNvSpPr>
            <a:spLocks noGrp="1"/>
          </p:cNvSpPr>
          <p:nvPr>
            <p:ph type="sldNum" sz="quarter" idx="12"/>
          </p:nvPr>
        </p:nvSpPr>
        <p:spPr/>
        <p:txBody>
          <a:bodyPr/>
          <a:lstStyle/>
          <a:p>
            <a:fld id="{DCB315ED-3BD2-42D1-9616-E97E72152C04}" type="slidenum">
              <a:rPr lang="en-US" smtClean="0"/>
              <a:t>‹#›</a:t>
            </a:fld>
            <a:endParaRPr lang="en-US" dirty="0"/>
          </a:p>
        </p:txBody>
      </p:sp>
    </p:spTree>
    <p:extLst>
      <p:ext uri="{BB962C8B-B14F-4D97-AF65-F5344CB8AC3E}">
        <p14:creationId xmlns:p14="http://schemas.microsoft.com/office/powerpoint/2010/main" val="149806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92441590-DCD2-4902-9F11-E22F89964877}" type="datetimeFigureOut">
              <a:rPr lang="en-US" smtClean="0"/>
              <a:t>3/4/2015</a:t>
            </a:fld>
            <a:endParaRPr lang="en-US" dirty="0"/>
          </a:p>
        </p:txBody>
      </p:sp>
      <p:sp>
        <p:nvSpPr>
          <p:cNvPr id="19" name="Slide Number Placeholder 18"/>
          <p:cNvSpPr>
            <a:spLocks noGrp="1"/>
          </p:cNvSpPr>
          <p:nvPr>
            <p:ph type="sldNum" sz="quarter" idx="15"/>
          </p:nvPr>
        </p:nvSpPr>
        <p:spPr/>
        <p:txBody>
          <a:bodyPr/>
          <a:lstStyle/>
          <a:p>
            <a:fld id="{DCB315ED-3BD2-42D1-9616-E97E72152C04}" type="slidenum">
              <a:rPr lang="en-US" smtClean="0"/>
              <a:t>‹#›</a:t>
            </a:fld>
            <a:endParaRPr lang="en-US" dirty="0"/>
          </a:p>
        </p:txBody>
      </p:sp>
      <p:sp>
        <p:nvSpPr>
          <p:cNvPr id="21" name="Footer Placeholder 20"/>
          <p:cNvSpPr>
            <a:spLocks noGrp="1"/>
          </p:cNvSpPr>
          <p:nvPr>
            <p:ph type="ftr" sz="quarter" idx="16"/>
          </p:nvPr>
        </p:nvSpPr>
        <p:spPr/>
        <p:txBody>
          <a:bodyPr/>
          <a:lstStyle/>
          <a:p>
            <a:r>
              <a:rPr lang="en-US" dirty="0" smtClean="0"/>
              <a:t> SelectTech GeoSpatial  © 2014</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20" name="Slide Number Placeholder 19"/>
          <p:cNvSpPr>
            <a:spLocks noGrp="1"/>
          </p:cNvSpPr>
          <p:nvPr>
            <p:ph type="sldNum" sz="quarter" idx="11"/>
          </p:nvPr>
        </p:nvSpPr>
        <p:spPr/>
        <p:txBody>
          <a:bodyPr/>
          <a:lstStyle/>
          <a:p>
            <a:fld id="{DCB315ED-3BD2-42D1-9616-E97E72152C04}" type="slidenum">
              <a:rPr lang="en-US" smtClean="0"/>
              <a:t>‹#›</a:t>
            </a:fld>
            <a:endParaRPr lang="en-US" dirty="0"/>
          </a:p>
        </p:txBody>
      </p:sp>
      <p:sp>
        <p:nvSpPr>
          <p:cNvPr id="21" name="Footer Placeholder 20"/>
          <p:cNvSpPr>
            <a:spLocks noGrp="1"/>
          </p:cNvSpPr>
          <p:nvPr>
            <p:ph type="ftr" sz="quarter" idx="12"/>
          </p:nvPr>
        </p:nvSpPr>
        <p:spPr/>
        <p:txBody>
          <a:bodyPr/>
          <a:lstStyle/>
          <a:p>
            <a:r>
              <a:rPr lang="en-US" dirty="0" smtClean="0"/>
              <a:t>SelectTech GeoSpatial  © 2014</a:t>
            </a:r>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2441590-DCD2-4902-9F11-E22F89964877}" type="datetimeFigureOut">
              <a:rPr lang="en-US" smtClean="0"/>
              <a:t>3/4/2015</a:t>
            </a:fld>
            <a:endParaRPr lang="en-US" dirty="0"/>
          </a:p>
        </p:txBody>
      </p:sp>
      <p:sp>
        <p:nvSpPr>
          <p:cNvPr id="25" name="Slide Number Placeholder 24"/>
          <p:cNvSpPr>
            <a:spLocks noGrp="1"/>
          </p:cNvSpPr>
          <p:nvPr>
            <p:ph type="sldNum" sz="quarter" idx="16"/>
          </p:nvPr>
        </p:nvSpPr>
        <p:spPr/>
        <p:txBody>
          <a:bodyPr/>
          <a:lstStyle/>
          <a:p>
            <a:fld id="{DCB315ED-3BD2-42D1-9616-E97E72152C04}" type="slidenum">
              <a:rPr lang="en-US" smtClean="0"/>
              <a:t>‹#›</a:t>
            </a:fld>
            <a:endParaRPr lang="en-US" dirty="0"/>
          </a:p>
        </p:txBody>
      </p:sp>
      <p:sp>
        <p:nvSpPr>
          <p:cNvPr id="26" name="Footer Placeholder 25"/>
          <p:cNvSpPr>
            <a:spLocks noGrp="1"/>
          </p:cNvSpPr>
          <p:nvPr>
            <p:ph type="ftr" sz="quarter" idx="17"/>
          </p:nvPr>
        </p:nvSpPr>
        <p:spPr/>
        <p:txBody>
          <a:bodyPr/>
          <a:lstStyle/>
          <a:p>
            <a:r>
              <a:rPr lang="en-US" dirty="0" smtClean="0"/>
              <a:t>SelectTech GeoSpatial  © 2014</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92441590-DCD2-4902-9F11-E22F89964877}" type="datetimeFigureOut">
              <a:rPr lang="en-US" smtClean="0"/>
              <a:t>3/4/2015</a:t>
            </a:fld>
            <a:endParaRPr lang="en-US" dirty="0"/>
          </a:p>
        </p:txBody>
      </p:sp>
      <p:sp>
        <p:nvSpPr>
          <p:cNvPr id="24" name="Slide Number Placeholder 23"/>
          <p:cNvSpPr>
            <a:spLocks noGrp="1"/>
          </p:cNvSpPr>
          <p:nvPr>
            <p:ph type="sldNum" sz="quarter" idx="17"/>
          </p:nvPr>
        </p:nvSpPr>
        <p:spPr/>
        <p:txBody>
          <a:bodyPr/>
          <a:lstStyle/>
          <a:p>
            <a:fld id="{DCB315ED-3BD2-42D1-9616-E97E72152C04}" type="slidenum">
              <a:rPr lang="en-US" smtClean="0"/>
              <a:t>‹#›</a:t>
            </a:fld>
            <a:endParaRPr lang="en-US" dirty="0"/>
          </a:p>
        </p:txBody>
      </p:sp>
      <p:sp>
        <p:nvSpPr>
          <p:cNvPr id="29" name="Footer Placeholder 28"/>
          <p:cNvSpPr>
            <a:spLocks noGrp="1"/>
          </p:cNvSpPr>
          <p:nvPr>
            <p:ph type="ftr" sz="quarter" idx="18"/>
          </p:nvPr>
        </p:nvSpPr>
        <p:spPr/>
        <p:txBody>
          <a:bodyPr/>
          <a:lstStyle/>
          <a:p>
            <a:r>
              <a:rPr lang="en-US" dirty="0" smtClean="0"/>
              <a:t>SelectTech GeoSpatial  © 2014</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14" name="Slide Number Placeholder 13"/>
          <p:cNvSpPr>
            <a:spLocks noGrp="1"/>
          </p:cNvSpPr>
          <p:nvPr>
            <p:ph type="sldNum" sz="quarter" idx="11"/>
          </p:nvPr>
        </p:nvSpPr>
        <p:spPr/>
        <p:txBody>
          <a:bodyPr/>
          <a:lstStyle/>
          <a:p>
            <a:fld id="{DCB315ED-3BD2-42D1-9616-E97E72152C04}" type="slidenum">
              <a:rPr lang="en-US" smtClean="0"/>
              <a:t>‹#›</a:t>
            </a:fld>
            <a:endParaRPr lang="en-US" dirty="0"/>
          </a:p>
        </p:txBody>
      </p:sp>
      <p:sp>
        <p:nvSpPr>
          <p:cNvPr id="18" name="Footer Placeholder 17"/>
          <p:cNvSpPr>
            <a:spLocks noGrp="1"/>
          </p:cNvSpPr>
          <p:nvPr>
            <p:ph type="ftr" sz="quarter" idx="12"/>
          </p:nvPr>
        </p:nvSpPr>
        <p:spPr/>
        <p:txBody>
          <a:bodyPr/>
          <a:lstStyle/>
          <a:p>
            <a:r>
              <a:rPr lang="en-US" dirty="0" smtClean="0"/>
              <a:t>SelectTech GeoSpatial  © 2014</a:t>
            </a:r>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92441590-DCD2-4902-9F11-E22F89964877}" type="datetimeFigureOut">
              <a:rPr lang="en-US" smtClean="0"/>
              <a:t>3/4/2015</a:t>
            </a:fld>
            <a:endParaRPr lang="en-US" dirty="0"/>
          </a:p>
        </p:txBody>
      </p:sp>
      <p:sp>
        <p:nvSpPr>
          <p:cNvPr id="12" name="Slide Number Placeholder 11"/>
          <p:cNvSpPr>
            <a:spLocks noGrp="1"/>
          </p:cNvSpPr>
          <p:nvPr>
            <p:ph type="sldNum" sz="quarter" idx="11"/>
          </p:nvPr>
        </p:nvSpPr>
        <p:spPr/>
        <p:txBody>
          <a:bodyPr/>
          <a:lstStyle/>
          <a:p>
            <a:fld id="{DCB315ED-3BD2-42D1-9616-E97E72152C04}" type="slidenum">
              <a:rPr lang="en-US" smtClean="0"/>
              <a:t>‹#›</a:t>
            </a:fld>
            <a:endParaRPr lang="en-US" dirty="0"/>
          </a:p>
        </p:txBody>
      </p:sp>
      <p:sp>
        <p:nvSpPr>
          <p:cNvPr id="13" name="Footer Placeholder 12"/>
          <p:cNvSpPr>
            <a:spLocks noGrp="1"/>
          </p:cNvSpPr>
          <p:nvPr>
            <p:ph type="ftr" sz="quarter" idx="12"/>
          </p:nvPr>
        </p:nvSpPr>
        <p:spPr/>
        <p:txBody>
          <a:bodyPr/>
          <a:lstStyle/>
          <a:p>
            <a:r>
              <a:rPr lang="en-US" dirty="0" smtClean="0"/>
              <a:t>SelectTech GeoSpatial  © 2014</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92441590-DCD2-4902-9F11-E22F89964877}" type="datetimeFigureOut">
              <a:rPr lang="en-US" smtClean="0"/>
              <a:t>3/4/2015</a:t>
            </a:fld>
            <a:endParaRPr lang="en-US" dirty="0"/>
          </a:p>
        </p:txBody>
      </p:sp>
      <p:sp>
        <p:nvSpPr>
          <p:cNvPr id="18" name="Slide Number Placeholder 17"/>
          <p:cNvSpPr>
            <a:spLocks noGrp="1"/>
          </p:cNvSpPr>
          <p:nvPr>
            <p:ph type="sldNum" sz="quarter" idx="16"/>
          </p:nvPr>
        </p:nvSpPr>
        <p:spPr/>
        <p:txBody>
          <a:bodyPr/>
          <a:lstStyle/>
          <a:p>
            <a:fld id="{DCB315ED-3BD2-42D1-9616-E97E72152C04}" type="slidenum">
              <a:rPr lang="en-US" smtClean="0"/>
              <a:t>‹#›</a:t>
            </a:fld>
            <a:endParaRPr lang="en-US" dirty="0"/>
          </a:p>
        </p:txBody>
      </p:sp>
      <p:sp>
        <p:nvSpPr>
          <p:cNvPr id="20" name="Footer Placeholder 19"/>
          <p:cNvSpPr>
            <a:spLocks noGrp="1"/>
          </p:cNvSpPr>
          <p:nvPr>
            <p:ph type="ftr" sz="quarter" idx="17"/>
          </p:nvPr>
        </p:nvSpPr>
        <p:spPr/>
        <p:txBody>
          <a:bodyPr/>
          <a:lstStyle/>
          <a:p>
            <a:r>
              <a:rPr lang="en-US" dirty="0" smtClean="0"/>
              <a:t>SelectTech GeoSpatial  © 2014</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92441590-DCD2-4902-9F11-E22F89964877}" type="datetimeFigureOut">
              <a:rPr lang="en-US" smtClean="0"/>
              <a:t>3/4/2015</a:t>
            </a:fld>
            <a:endParaRPr lang="en-US" dirty="0"/>
          </a:p>
        </p:txBody>
      </p:sp>
      <p:sp>
        <p:nvSpPr>
          <p:cNvPr id="20" name="Slide Number Placeholder 19"/>
          <p:cNvSpPr>
            <a:spLocks noGrp="1"/>
          </p:cNvSpPr>
          <p:nvPr>
            <p:ph type="sldNum" sz="quarter" idx="15"/>
          </p:nvPr>
        </p:nvSpPr>
        <p:spPr/>
        <p:txBody>
          <a:bodyPr/>
          <a:lstStyle/>
          <a:p>
            <a:fld id="{DCB315ED-3BD2-42D1-9616-E97E72152C04}" type="slidenum">
              <a:rPr lang="en-US" smtClean="0"/>
              <a:t>‹#›</a:t>
            </a:fld>
            <a:endParaRPr lang="en-US" dirty="0"/>
          </a:p>
        </p:txBody>
      </p:sp>
      <p:sp>
        <p:nvSpPr>
          <p:cNvPr id="21" name="Footer Placeholder 20"/>
          <p:cNvSpPr>
            <a:spLocks noGrp="1"/>
          </p:cNvSpPr>
          <p:nvPr>
            <p:ph type="ftr" sz="quarter" idx="16"/>
          </p:nvPr>
        </p:nvSpPr>
        <p:spPr/>
        <p:txBody>
          <a:bodyPr/>
          <a:lstStyle/>
          <a:p>
            <a:r>
              <a:rPr lang="en-US" dirty="0" smtClean="0"/>
              <a:t>SelectTech GeoSpatial  © 2014</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2441590-DCD2-4902-9F11-E22F89964877}" type="datetimeFigureOut">
              <a:rPr lang="en-US" smtClean="0"/>
              <a:t>3/4/2015</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r>
              <a:rPr lang="en-US" dirty="0" smtClean="0"/>
              <a:t>SelectTech GeoSpatial  © 2014</a:t>
            </a:r>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CB315ED-3BD2-42D1-9616-E97E72152C0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a:t>Introduction to Unmanned Aircraft Systems</a:t>
            </a:r>
            <a:endParaRPr lang="en-US" dirty="0"/>
          </a:p>
        </p:txBody>
      </p:sp>
      <p:sp>
        <p:nvSpPr>
          <p:cNvPr id="4" name="Rectangle 3"/>
          <p:cNvSpPr/>
          <p:nvPr/>
        </p:nvSpPr>
        <p:spPr>
          <a:xfrm>
            <a:off x="393700" y="4953000"/>
            <a:ext cx="4572000" cy="1754326"/>
          </a:xfrm>
          <a:prstGeom prst="rect">
            <a:avLst/>
          </a:prstGeom>
        </p:spPr>
        <p:txBody>
          <a:bodyPr>
            <a:spAutoFit/>
          </a:bodyPr>
          <a:lstStyle/>
          <a:p>
            <a:r>
              <a:rPr lang="en-US" dirty="0"/>
              <a:t>Frank Beafore</a:t>
            </a:r>
            <a:br>
              <a:rPr lang="en-US" dirty="0"/>
            </a:br>
            <a:r>
              <a:rPr lang="en-US" dirty="0"/>
              <a:t>Executive Director</a:t>
            </a:r>
            <a:br>
              <a:rPr lang="en-US" dirty="0"/>
            </a:br>
            <a:r>
              <a:rPr lang="en-US" dirty="0"/>
              <a:t>SelectTech GeoSpatial AMF</a:t>
            </a:r>
            <a:br>
              <a:rPr lang="en-US" dirty="0"/>
            </a:br>
            <a:r>
              <a:rPr lang="en-US" dirty="0"/>
              <a:t>Springfield, Ohio</a:t>
            </a:r>
            <a:br>
              <a:rPr lang="en-US" dirty="0"/>
            </a:br>
            <a:r>
              <a:rPr lang="en-US" dirty="0"/>
              <a:t>937-398-0313</a:t>
            </a:r>
            <a:br>
              <a:rPr lang="en-US" dirty="0"/>
            </a:br>
            <a:r>
              <a:rPr lang="en-US" dirty="0"/>
              <a:t>SGAMF.COM</a:t>
            </a:r>
          </a:p>
        </p:txBody>
      </p:sp>
    </p:spTree>
    <p:extLst>
      <p:ext uri="{BB962C8B-B14F-4D97-AF65-F5344CB8AC3E}">
        <p14:creationId xmlns:p14="http://schemas.microsoft.com/office/powerpoint/2010/main" val="477493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8568"/>
            <a:ext cx="8229600" cy="1399032"/>
          </a:xfrm>
        </p:spPr>
        <p:txBody>
          <a:bodyPr/>
          <a:lstStyle/>
          <a:p>
            <a:r>
              <a:rPr lang="en-US" dirty="0" smtClean="0"/>
              <a:t>Historical Examples</a:t>
            </a:r>
            <a:endParaRPr lang="en-US" dirty="0"/>
          </a:p>
        </p:txBody>
      </p:sp>
    </p:spTree>
    <p:extLst>
      <p:ext uri="{BB962C8B-B14F-4D97-AF65-F5344CB8AC3E}">
        <p14:creationId xmlns:p14="http://schemas.microsoft.com/office/powerpoint/2010/main" val="2076217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229600" cy="4572000"/>
          </a:xfrm>
        </p:spPr>
        <p:txBody>
          <a:bodyPr>
            <a:normAutofit/>
          </a:bodyPr>
          <a:lstStyle/>
          <a:p>
            <a:r>
              <a:rPr lang="en-US" sz="2800" b="1" dirty="0" smtClean="0"/>
              <a:t>1918 (In Dayton)</a:t>
            </a:r>
            <a:endParaRPr lang="en-US" sz="2800" b="1" dirty="0"/>
          </a:p>
        </p:txBody>
      </p:sp>
      <p:sp>
        <p:nvSpPr>
          <p:cNvPr id="2" name="Title 1"/>
          <p:cNvSpPr>
            <a:spLocks noGrp="1"/>
          </p:cNvSpPr>
          <p:nvPr>
            <p:ph type="title"/>
          </p:nvPr>
        </p:nvSpPr>
        <p:spPr/>
        <p:txBody>
          <a:bodyPr>
            <a:normAutofit fontScale="90000"/>
          </a:bodyPr>
          <a:lstStyle/>
          <a:p>
            <a:r>
              <a:rPr lang="en-US" dirty="0" smtClean="0"/>
              <a:t>Kettering </a:t>
            </a:r>
            <a:r>
              <a:rPr lang="en-US" dirty="0"/>
              <a:t>Bug with </a:t>
            </a:r>
            <a:r>
              <a:rPr lang="en-US" dirty="0" smtClean="0"/>
              <a:t>Sperry-Curtis Gyroscope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65131"/>
            <a:ext cx="713345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727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242560"/>
          </a:xfrm>
        </p:spPr>
        <p:txBody>
          <a:bodyPr>
            <a:normAutofit fontScale="85000" lnSpcReduction="10000"/>
          </a:bodyPr>
          <a:lstStyle/>
          <a:p>
            <a:pPr marL="457200" indent="-457200">
              <a:buFont typeface="Arial" panose="020B0604020202020204" pitchFamily="34" charset="0"/>
              <a:buChar char="•"/>
            </a:pPr>
            <a:r>
              <a:rPr lang="en-US" sz="2800" dirty="0" smtClean="0"/>
              <a:t>Developed also in 1918 by Lawrence Sperry for the Navy</a:t>
            </a:r>
          </a:p>
          <a:p>
            <a:pPr marL="457200" indent="-457200">
              <a:buFont typeface="Arial" panose="020B0604020202020204" pitchFamily="34" charset="0"/>
              <a:buChar char="•"/>
            </a:pPr>
            <a:r>
              <a:rPr lang="en-US" sz="2800" dirty="0"/>
              <a:t>Lawrence </a:t>
            </a:r>
            <a:r>
              <a:rPr lang="en-US" sz="2800" dirty="0" smtClean="0"/>
              <a:t>Sperry was the developer </a:t>
            </a:r>
            <a:r>
              <a:rPr lang="en-US" sz="2800" dirty="0"/>
              <a:t>of the autopilot</a:t>
            </a:r>
            <a:endParaRPr lang="en-US" sz="2800" dirty="0" smtClean="0"/>
          </a:p>
          <a:p>
            <a:pPr marL="457200" indent="-457200">
              <a:buFont typeface="Arial" panose="020B0604020202020204" pitchFamily="34" charset="0"/>
              <a:buChar char="•"/>
            </a:pPr>
            <a:r>
              <a:rPr lang="en-US" sz="2800" dirty="0" smtClean="0"/>
              <a:t>Work started initially as </a:t>
            </a:r>
          </a:p>
          <a:p>
            <a:r>
              <a:rPr lang="en-US" sz="2800" dirty="0"/>
              <a:t> </a:t>
            </a:r>
            <a:r>
              <a:rPr lang="en-US" sz="2800" dirty="0" smtClean="0"/>
              <a:t>       underwater torpedoes</a:t>
            </a:r>
          </a:p>
          <a:p>
            <a:pPr marL="457200" indent="-457200">
              <a:buFont typeface="Arial" panose="020B0604020202020204" pitchFamily="34" charset="0"/>
              <a:buChar char="•"/>
            </a:pPr>
            <a:r>
              <a:rPr lang="en-US" sz="2800" dirty="0" smtClean="0"/>
              <a:t>first </a:t>
            </a:r>
            <a:r>
              <a:rPr lang="en-US" sz="2800" dirty="0"/>
              <a:t>guided missile </a:t>
            </a:r>
            <a:endParaRPr lang="en-US" sz="2800" dirty="0" smtClean="0"/>
          </a:p>
          <a:p>
            <a:r>
              <a:rPr lang="en-US" sz="2800" dirty="0" smtClean="0"/>
              <a:t>        program </a:t>
            </a:r>
            <a:r>
              <a:rPr lang="en-US" sz="2800" dirty="0"/>
              <a:t>in this </a:t>
            </a:r>
            <a:r>
              <a:rPr lang="en-US" sz="2800" dirty="0" smtClean="0"/>
              <a:t>country</a:t>
            </a:r>
          </a:p>
          <a:p>
            <a:pPr marL="457200" indent="-457200">
              <a:buFont typeface="Arial" panose="020B0604020202020204" pitchFamily="34" charset="0"/>
              <a:buChar char="•"/>
            </a:pPr>
            <a:r>
              <a:rPr lang="en-US" sz="2800" dirty="0" smtClean="0"/>
              <a:t>Launched on March 6</a:t>
            </a:r>
          </a:p>
          <a:p>
            <a:r>
              <a:rPr lang="en-US" sz="2800" dirty="0" smtClean="0"/>
              <a:t>        1916 for 1000 </a:t>
            </a:r>
            <a:r>
              <a:rPr lang="en-US" sz="2800" dirty="0" err="1" smtClean="0"/>
              <a:t>ft</a:t>
            </a:r>
            <a:endParaRPr lang="en-US" sz="2800" dirty="0" smtClean="0"/>
          </a:p>
          <a:p>
            <a:pPr marL="457200" indent="-457200">
              <a:buFont typeface="Arial" panose="020B0604020202020204" pitchFamily="34" charset="0"/>
              <a:buChar char="•"/>
            </a:pPr>
            <a:r>
              <a:rPr lang="en-US" sz="2800" dirty="0" smtClean="0"/>
              <a:t>Never put into </a:t>
            </a:r>
          </a:p>
          <a:p>
            <a:pPr marL="0" indent="0">
              <a:buNone/>
            </a:pPr>
            <a:r>
              <a:rPr lang="en-US" sz="2800" dirty="0" smtClean="0"/>
              <a:t>        production</a:t>
            </a:r>
            <a:endParaRPr lang="en-US" sz="2800" dirty="0"/>
          </a:p>
        </p:txBody>
      </p:sp>
      <p:sp>
        <p:nvSpPr>
          <p:cNvPr id="3" name="Title 2"/>
          <p:cNvSpPr>
            <a:spLocks noGrp="1"/>
          </p:cNvSpPr>
          <p:nvPr>
            <p:ph type="title"/>
          </p:nvPr>
        </p:nvSpPr>
        <p:spPr/>
        <p:txBody>
          <a:bodyPr/>
          <a:lstStyle/>
          <a:p>
            <a:r>
              <a:rPr lang="en-US" dirty="0" smtClean="0"/>
              <a:t>Sperry-Curtis Aerial Torpedo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520" y="3124200"/>
            <a:ext cx="4246880" cy="3352800"/>
          </a:xfrm>
          <a:prstGeom prst="rect">
            <a:avLst/>
          </a:prstGeom>
        </p:spPr>
      </p:pic>
    </p:spTree>
    <p:extLst>
      <p:ext uri="{BB962C8B-B14F-4D97-AF65-F5344CB8AC3E}">
        <p14:creationId xmlns:p14="http://schemas.microsoft.com/office/powerpoint/2010/main" val="114225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anose="020B0604020202020204" pitchFamily="34" charset="0"/>
              <a:buChar char="•"/>
            </a:pPr>
            <a:r>
              <a:rPr lang="en-US" sz="2000" dirty="0"/>
              <a:t>1931 the British developed the </a:t>
            </a:r>
            <a:r>
              <a:rPr lang="en-US" sz="2000" dirty="0" err="1"/>
              <a:t>Fairey</a:t>
            </a:r>
            <a:r>
              <a:rPr lang="en-US" sz="2000" dirty="0"/>
              <a:t> </a:t>
            </a:r>
            <a:r>
              <a:rPr lang="en-US" sz="2000" dirty="0" smtClean="0"/>
              <a:t>'Queen from </a:t>
            </a:r>
            <a:r>
              <a:rPr lang="en-US" sz="2000" dirty="0"/>
              <a:t>a </a:t>
            </a:r>
            <a:r>
              <a:rPr lang="en-US" sz="2000" dirty="0" err="1"/>
              <a:t>Fairey</a:t>
            </a:r>
            <a:r>
              <a:rPr lang="en-US" sz="2000" dirty="0"/>
              <a:t> IIIF </a:t>
            </a:r>
            <a:r>
              <a:rPr lang="en-US" sz="2000" dirty="0" smtClean="0"/>
              <a:t>floatplane</a:t>
            </a:r>
          </a:p>
          <a:p>
            <a:pPr marL="285750" indent="-285750">
              <a:buFont typeface="Arial" panose="020B0604020202020204" pitchFamily="34" charset="0"/>
              <a:buChar char="•"/>
            </a:pPr>
            <a:r>
              <a:rPr lang="en-US" sz="2000" dirty="0"/>
              <a:t>1935, a larger target was developed that was produced in much larger quantities: the 'DH.82B Queen </a:t>
            </a:r>
            <a:r>
              <a:rPr lang="en-US" sz="2000" dirty="0" smtClean="0"/>
              <a:t>Bee‘</a:t>
            </a:r>
          </a:p>
          <a:p>
            <a:pPr marL="285750" indent="-285750">
              <a:buFont typeface="Arial" panose="020B0604020202020204" pitchFamily="34" charset="0"/>
              <a:buChar char="•"/>
            </a:pPr>
            <a:r>
              <a:rPr lang="en-US" sz="2000" dirty="0" smtClean="0"/>
              <a:t>This led to the designation </a:t>
            </a:r>
            <a:r>
              <a:rPr lang="en-US" sz="2000" b="1" u="sng" dirty="0" smtClean="0"/>
              <a:t>of the letter “Q” for unmanned aircraft</a:t>
            </a:r>
          </a:p>
          <a:p>
            <a:pPr marL="285750" indent="-285750">
              <a:buFont typeface="Arial" panose="020B0604020202020204" pitchFamily="34" charset="0"/>
              <a:buChar char="•"/>
            </a:pPr>
            <a:r>
              <a:rPr lang="en-US" sz="2000" dirty="0" smtClean="0"/>
              <a:t>The term “drone” is said to have originated from the Queen name “bee or drone” </a:t>
            </a:r>
          </a:p>
          <a:p>
            <a:pPr marL="285750" indent="-285750">
              <a:buFont typeface="Arial" panose="020B0604020202020204" pitchFamily="34" charset="0"/>
              <a:buChar char="•"/>
            </a:pPr>
            <a:r>
              <a:rPr lang="en-US" sz="2000" dirty="0" smtClean="0"/>
              <a:t>Had wheels </a:t>
            </a:r>
            <a:r>
              <a:rPr lang="en-US" sz="2000" dirty="0"/>
              <a:t>or floats depending on </a:t>
            </a:r>
            <a:r>
              <a:rPr lang="en-US" sz="2000" dirty="0" smtClean="0"/>
              <a:t>launch location</a:t>
            </a:r>
          </a:p>
          <a:p>
            <a:pPr marL="285750" indent="-285750">
              <a:buFont typeface="Arial" panose="020B0604020202020204" pitchFamily="34" charset="0"/>
              <a:buChar char="•"/>
            </a:pPr>
            <a:r>
              <a:rPr lang="en-US" sz="2000" dirty="0"/>
              <a:t>fly at an altitude of 5,182m at speeds of </a:t>
            </a:r>
            <a:endParaRPr lang="en-US" sz="2000" dirty="0" smtClean="0"/>
          </a:p>
          <a:p>
            <a:r>
              <a:rPr lang="en-US" sz="2000" dirty="0"/>
              <a:t> </a:t>
            </a:r>
            <a:r>
              <a:rPr lang="en-US" sz="2000" dirty="0" smtClean="0"/>
              <a:t>     over </a:t>
            </a:r>
            <a:r>
              <a:rPr lang="en-US" sz="2000" dirty="0"/>
              <a:t>160 km/</a:t>
            </a:r>
            <a:r>
              <a:rPr lang="en-US" sz="2000" dirty="0" err="1"/>
              <a:t>hr</a:t>
            </a:r>
            <a:r>
              <a:rPr lang="en-US" sz="2000" dirty="0"/>
              <a:t> and for up to 482 km</a:t>
            </a:r>
          </a:p>
        </p:txBody>
      </p:sp>
      <p:sp>
        <p:nvSpPr>
          <p:cNvPr id="3" name="Title 2"/>
          <p:cNvSpPr>
            <a:spLocks noGrp="1"/>
          </p:cNvSpPr>
          <p:nvPr>
            <p:ph type="title"/>
          </p:nvPr>
        </p:nvSpPr>
        <p:spPr/>
        <p:txBody>
          <a:bodyPr>
            <a:normAutofit/>
          </a:bodyPr>
          <a:lstStyle/>
          <a:p>
            <a:r>
              <a:rPr lang="en-US" b="1" dirty="0"/>
              <a:t>'Queen' and 'Queen Bee'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13" y="4848225"/>
            <a:ext cx="3216587" cy="1884001"/>
          </a:xfrm>
          <a:prstGeom prst="rect">
            <a:avLst/>
          </a:prstGeom>
        </p:spPr>
      </p:pic>
    </p:spTree>
    <p:extLst>
      <p:ext uri="{BB962C8B-B14F-4D97-AF65-F5344CB8AC3E}">
        <p14:creationId xmlns:p14="http://schemas.microsoft.com/office/powerpoint/2010/main" val="236954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532661"/>
            <a:ext cx="8229600" cy="4572000"/>
          </a:xfrm>
        </p:spPr>
        <p:txBody>
          <a:bodyPr/>
          <a:lstStyle/>
          <a:p>
            <a:r>
              <a:rPr lang="en-US" dirty="0" err="1" smtClean="0"/>
              <a:t>PulseJet</a:t>
            </a:r>
            <a:r>
              <a:rPr lang="en-US" dirty="0" smtClean="0"/>
              <a:t> Powered UAV in WW II</a:t>
            </a:r>
            <a:endParaRPr lang="en-US" dirty="0"/>
          </a:p>
        </p:txBody>
      </p:sp>
      <p:sp>
        <p:nvSpPr>
          <p:cNvPr id="2" name="Title 1"/>
          <p:cNvSpPr>
            <a:spLocks noGrp="1"/>
          </p:cNvSpPr>
          <p:nvPr>
            <p:ph type="title"/>
          </p:nvPr>
        </p:nvSpPr>
        <p:spPr/>
        <p:txBody>
          <a:bodyPr/>
          <a:lstStyle/>
          <a:p>
            <a:r>
              <a:rPr lang="en-US" dirty="0" smtClean="0"/>
              <a:t>German</a:t>
            </a:r>
            <a:r>
              <a:rPr lang="en-US" baseline="0" dirty="0" smtClean="0"/>
              <a:t> V1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526586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89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090160"/>
          </a:xfrm>
        </p:spPr>
        <p:txBody>
          <a:bodyPr>
            <a:normAutofit lnSpcReduction="10000"/>
          </a:bodyPr>
          <a:lstStyle/>
          <a:p>
            <a:pPr marL="285750" indent="-285750">
              <a:buFont typeface="Arial" panose="020B0604020202020204" pitchFamily="34" charset="0"/>
              <a:buChar char="•"/>
            </a:pPr>
            <a:r>
              <a:rPr lang="en-US" sz="2400" dirty="0" smtClean="0"/>
              <a:t>Most significant UA of the war</a:t>
            </a:r>
          </a:p>
          <a:p>
            <a:pPr marL="285750" indent="-285750">
              <a:buFont typeface="Arial" panose="020B0604020202020204" pitchFamily="34" charset="0"/>
              <a:buChar char="•"/>
            </a:pPr>
            <a:r>
              <a:rPr lang="en-US" sz="2400" dirty="0" smtClean="0"/>
              <a:t>The first mass-produced cruise missile</a:t>
            </a:r>
          </a:p>
          <a:p>
            <a:pPr marL="285750" indent="-285750">
              <a:buFont typeface="Arial" panose="020B0604020202020204" pitchFamily="34" charset="0"/>
              <a:buChar char="•"/>
            </a:pPr>
            <a:r>
              <a:rPr lang="en-US" sz="2400" dirty="0" smtClean="0"/>
              <a:t>powered </a:t>
            </a:r>
            <a:r>
              <a:rPr lang="en-US" sz="2400" dirty="0"/>
              <a:t>by a primitive yet powerful “pulsejet” engine which gave the V1 a </a:t>
            </a:r>
            <a:r>
              <a:rPr lang="en-US" sz="2400" dirty="0" smtClean="0"/>
              <a:t>loud noise heard 10 mi away (hence the name)</a:t>
            </a:r>
          </a:p>
          <a:p>
            <a:pPr marL="285750" indent="-285750">
              <a:buFont typeface="Arial" panose="020B0604020202020204" pitchFamily="34" charset="0"/>
              <a:buChar char="•"/>
            </a:pPr>
            <a:r>
              <a:rPr lang="en-US" sz="2400" dirty="0" smtClean="0"/>
              <a:t>over 25,000 build</a:t>
            </a:r>
          </a:p>
          <a:p>
            <a:pPr marL="342900" indent="-342900">
              <a:buFont typeface="Arial" panose="020B0604020202020204" pitchFamily="34" charset="0"/>
              <a:buChar char="•"/>
            </a:pPr>
            <a:r>
              <a:rPr lang="en-US" sz="2400" dirty="0" smtClean="0"/>
              <a:t>Could be launched both </a:t>
            </a:r>
          </a:p>
          <a:p>
            <a:pPr marL="0" indent="0">
              <a:buNone/>
            </a:pPr>
            <a:r>
              <a:rPr lang="en-US" sz="2400" dirty="0" smtClean="0"/>
              <a:t>      by air or land </a:t>
            </a:r>
          </a:p>
          <a:p>
            <a:pPr marL="285750" indent="-285750">
              <a:buFont typeface="Arial" panose="020B0604020202020204" pitchFamily="34" charset="0"/>
              <a:buChar char="•"/>
            </a:pPr>
            <a:r>
              <a:rPr lang="en-US" sz="2400" dirty="0" smtClean="0"/>
              <a:t>Used a powerful </a:t>
            </a:r>
          </a:p>
          <a:p>
            <a:pPr marL="0" indent="0">
              <a:buNone/>
            </a:pPr>
            <a:r>
              <a:rPr lang="en-US" sz="2400" dirty="0" smtClean="0"/>
              <a:t>     pneumatic catapult system</a:t>
            </a:r>
          </a:p>
          <a:p>
            <a:pPr marL="285750" indent="-285750">
              <a:buFont typeface="Arial" panose="020B0604020202020204" pitchFamily="34" charset="0"/>
              <a:buChar char="•"/>
            </a:pPr>
            <a:r>
              <a:rPr lang="en-US" sz="2400" dirty="0" smtClean="0"/>
              <a:t>Primarily employed from ground-launch rail systems</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WWII German V-1 Buzz Bomb</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124200"/>
            <a:ext cx="4724400" cy="2552700"/>
          </a:xfrm>
          <a:prstGeom prst="rect">
            <a:avLst/>
          </a:prstGeom>
        </p:spPr>
      </p:pic>
    </p:spTree>
    <p:extLst>
      <p:ext uri="{BB962C8B-B14F-4D97-AF65-F5344CB8AC3E}">
        <p14:creationId xmlns:p14="http://schemas.microsoft.com/office/powerpoint/2010/main" val="3495920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090160"/>
          </a:xfrm>
        </p:spPr>
        <p:txBody>
          <a:bodyPr>
            <a:normAutofit lnSpcReduction="10000"/>
          </a:bodyPr>
          <a:lstStyle/>
          <a:p>
            <a:pPr marL="285750" indent="-285750">
              <a:buFont typeface="Arial" panose="020B0604020202020204" pitchFamily="34" charset="0"/>
              <a:buChar char="•"/>
            </a:pPr>
            <a:r>
              <a:rPr lang="en-US" sz="2400" dirty="0" smtClean="0"/>
              <a:t>Most significant UA of the war</a:t>
            </a:r>
          </a:p>
          <a:p>
            <a:pPr marL="285750" indent="-285750">
              <a:buFont typeface="Arial" panose="020B0604020202020204" pitchFamily="34" charset="0"/>
              <a:buChar char="•"/>
            </a:pPr>
            <a:r>
              <a:rPr lang="en-US" sz="2400" dirty="0" smtClean="0"/>
              <a:t>The first mass-produced cruise missile</a:t>
            </a:r>
          </a:p>
          <a:p>
            <a:pPr marL="285750" indent="-285750">
              <a:buFont typeface="Arial" panose="020B0604020202020204" pitchFamily="34" charset="0"/>
              <a:buChar char="•"/>
            </a:pPr>
            <a:r>
              <a:rPr lang="en-US" sz="2400" dirty="0" smtClean="0"/>
              <a:t>powered </a:t>
            </a:r>
            <a:r>
              <a:rPr lang="en-US" sz="2400" dirty="0"/>
              <a:t>by a primitive yet powerful “pulsejet” engine which gave the V1 a </a:t>
            </a:r>
            <a:r>
              <a:rPr lang="en-US" sz="2400" dirty="0" smtClean="0"/>
              <a:t>loud noise heard 10 mi away (hence the name)</a:t>
            </a:r>
          </a:p>
          <a:p>
            <a:pPr marL="285750" indent="-285750">
              <a:buFont typeface="Arial" panose="020B0604020202020204" pitchFamily="34" charset="0"/>
              <a:buChar char="•"/>
            </a:pPr>
            <a:r>
              <a:rPr lang="en-US" sz="2400" dirty="0" smtClean="0"/>
              <a:t>over 25,000 build</a:t>
            </a:r>
          </a:p>
          <a:p>
            <a:pPr marL="342900" indent="-342900">
              <a:buFont typeface="Arial" panose="020B0604020202020204" pitchFamily="34" charset="0"/>
              <a:buChar char="•"/>
            </a:pPr>
            <a:r>
              <a:rPr lang="en-US" sz="2400" dirty="0" smtClean="0"/>
              <a:t>Could be launched both </a:t>
            </a:r>
          </a:p>
          <a:p>
            <a:pPr marL="0" indent="0">
              <a:buNone/>
            </a:pPr>
            <a:r>
              <a:rPr lang="en-US" sz="2400" dirty="0"/>
              <a:t>b</a:t>
            </a:r>
            <a:r>
              <a:rPr lang="en-US" sz="2400" dirty="0" smtClean="0"/>
              <a:t>y air or land </a:t>
            </a:r>
          </a:p>
          <a:p>
            <a:pPr marL="285750" indent="-285750">
              <a:buFont typeface="Arial" panose="020B0604020202020204" pitchFamily="34" charset="0"/>
              <a:buChar char="•"/>
            </a:pPr>
            <a:r>
              <a:rPr lang="en-US" sz="2400" dirty="0" smtClean="0"/>
              <a:t>Used a powerful </a:t>
            </a:r>
          </a:p>
          <a:p>
            <a:pPr marL="0" indent="0">
              <a:buNone/>
            </a:pPr>
            <a:r>
              <a:rPr lang="en-US" sz="2400" dirty="0" smtClean="0"/>
              <a:t>pneumatic catapult system</a:t>
            </a:r>
          </a:p>
          <a:p>
            <a:pPr marL="285750" indent="-285750">
              <a:buFont typeface="Arial" panose="020B0604020202020204" pitchFamily="34" charset="0"/>
              <a:buChar char="•"/>
            </a:pPr>
            <a:r>
              <a:rPr lang="en-US" sz="2400" dirty="0" smtClean="0"/>
              <a:t>Primarily employed from ground-launch rail systems</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WWII German V-1 Buzz Bomb</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124200"/>
            <a:ext cx="4724400" cy="2552700"/>
          </a:xfrm>
          <a:prstGeom prst="rect">
            <a:avLst/>
          </a:prstGeom>
        </p:spPr>
      </p:pic>
    </p:spTree>
    <p:extLst>
      <p:ext uri="{BB962C8B-B14F-4D97-AF65-F5344CB8AC3E}">
        <p14:creationId xmlns:p14="http://schemas.microsoft.com/office/powerpoint/2010/main" val="349592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Large Scale Weapons</a:t>
            </a:r>
            <a:endParaRPr lang="en-US" sz="2400" dirty="0"/>
          </a:p>
        </p:txBody>
      </p:sp>
      <p:sp>
        <p:nvSpPr>
          <p:cNvPr id="2" name="Title 1"/>
          <p:cNvSpPr>
            <a:spLocks noGrp="1"/>
          </p:cNvSpPr>
          <p:nvPr>
            <p:ph type="title"/>
          </p:nvPr>
        </p:nvSpPr>
        <p:spPr/>
        <p:txBody>
          <a:bodyPr/>
          <a:lstStyle/>
          <a:p>
            <a:r>
              <a:rPr lang="en-US" dirty="0" smtClean="0"/>
              <a:t>Cruse</a:t>
            </a:r>
            <a:r>
              <a:rPr lang="en-US" baseline="0" dirty="0" smtClean="0"/>
              <a:t> Missiles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4038600" cy="3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95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000" b="1" dirty="0" smtClean="0"/>
              <a:t>Modern Day</a:t>
            </a:r>
            <a:endParaRPr lang="en-US" sz="2000" b="1" dirty="0"/>
          </a:p>
        </p:txBody>
      </p:sp>
      <p:sp>
        <p:nvSpPr>
          <p:cNvPr id="2" name="Title 1"/>
          <p:cNvSpPr>
            <a:spLocks noGrp="1"/>
          </p:cNvSpPr>
          <p:nvPr>
            <p:ph type="title"/>
          </p:nvPr>
        </p:nvSpPr>
        <p:spPr/>
        <p:txBody>
          <a:bodyPr/>
          <a:lstStyle/>
          <a:p>
            <a:r>
              <a:rPr lang="en-US" dirty="0" smtClean="0"/>
              <a:t>The Predator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668972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96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971800" y="2362200"/>
            <a:ext cx="4495800" cy="2536792"/>
          </a:xfrm>
        </p:spPr>
        <p:txBody>
          <a:bodyPr>
            <a:normAutofit/>
          </a:bodyPr>
          <a:lstStyle/>
          <a:p>
            <a:r>
              <a:rPr lang="en-US" sz="2400" b="1" dirty="0" smtClean="0"/>
              <a:t>The “fear” factor</a:t>
            </a:r>
          </a:p>
          <a:p>
            <a:r>
              <a:rPr lang="en-US" sz="2400" b="1" dirty="0" smtClean="0"/>
              <a:t>Privacy Concerns</a:t>
            </a:r>
          </a:p>
          <a:p>
            <a:r>
              <a:rPr lang="en-US" sz="2400" b="1" dirty="0" smtClean="0"/>
              <a:t>The “creep factor”</a:t>
            </a:r>
          </a:p>
          <a:p>
            <a:r>
              <a:rPr lang="en-US" sz="2400" b="1" dirty="0" smtClean="0"/>
              <a:t>Civil Liberties</a:t>
            </a:r>
          </a:p>
          <a:p>
            <a:r>
              <a:rPr lang="en-US" sz="2400" b="1" dirty="0" smtClean="0"/>
              <a:t>Safety</a:t>
            </a:r>
            <a:endParaRPr lang="en-US" sz="2400" b="1" dirty="0"/>
          </a:p>
        </p:txBody>
      </p:sp>
      <p:sp>
        <p:nvSpPr>
          <p:cNvPr id="2" name="Title 1"/>
          <p:cNvSpPr>
            <a:spLocks noGrp="1"/>
          </p:cNvSpPr>
          <p:nvPr>
            <p:ph type="title"/>
          </p:nvPr>
        </p:nvSpPr>
        <p:spPr/>
        <p:txBody>
          <a:bodyPr/>
          <a:lstStyle/>
          <a:p>
            <a:r>
              <a:rPr lang="en-US" dirty="0" smtClean="0"/>
              <a:t>Challenges of Airspace Integration</a:t>
            </a:r>
            <a:endParaRPr lang="en-US" dirty="0"/>
          </a:p>
        </p:txBody>
      </p:sp>
    </p:spTree>
    <p:extLst>
      <p:ext uri="{BB962C8B-B14F-4D97-AF65-F5344CB8AC3E}">
        <p14:creationId xmlns:p14="http://schemas.microsoft.com/office/powerpoint/2010/main" val="219568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19200" y="2438400"/>
            <a:ext cx="6858000" cy="1850992"/>
          </a:xfrm>
        </p:spPr>
        <p:txBody>
          <a:bodyPr/>
          <a:lstStyle/>
          <a:p>
            <a:r>
              <a:rPr lang="en-US" sz="3200" dirty="0" smtClean="0"/>
              <a:t>UAS……what’s in a name………….?</a:t>
            </a:r>
            <a:endParaRPr lang="en-US" dirty="0"/>
          </a:p>
        </p:txBody>
      </p:sp>
    </p:spTree>
    <p:extLst>
      <p:ext uri="{BB962C8B-B14F-4D97-AF65-F5344CB8AC3E}">
        <p14:creationId xmlns:p14="http://schemas.microsoft.com/office/powerpoint/2010/main" val="40371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399032"/>
          </a:xfrm>
        </p:spPr>
        <p:txBody>
          <a:bodyPr/>
          <a:lstStyle/>
          <a:p>
            <a:r>
              <a:rPr lang="en-US" dirty="0" smtClean="0"/>
              <a:t>A look </a:t>
            </a:r>
            <a:r>
              <a:rPr lang="en-US" dirty="0"/>
              <a:t>b</a:t>
            </a:r>
            <a:r>
              <a:rPr lang="en-US" dirty="0" smtClean="0"/>
              <a:t>ack into Aerospace History</a:t>
            </a:r>
            <a:endParaRPr lang="en-US" dirty="0"/>
          </a:p>
        </p:txBody>
      </p:sp>
    </p:spTree>
    <p:extLst>
      <p:ext uri="{BB962C8B-B14F-4D97-AF65-F5344CB8AC3E}">
        <p14:creationId xmlns:p14="http://schemas.microsoft.com/office/powerpoint/2010/main" val="222223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Wilber and Orville</a:t>
            </a:r>
            <a:endParaRPr lang="en-US" dirty="0"/>
          </a:p>
        </p:txBody>
      </p:sp>
      <p:sp>
        <p:nvSpPr>
          <p:cNvPr id="2" name="Title 1"/>
          <p:cNvSpPr>
            <a:spLocks noGrp="1"/>
          </p:cNvSpPr>
          <p:nvPr>
            <p:ph type="title"/>
          </p:nvPr>
        </p:nvSpPr>
        <p:spPr/>
        <p:txBody>
          <a:bodyPr>
            <a:normAutofit fontScale="90000"/>
          </a:bodyPr>
          <a:lstStyle/>
          <a:p>
            <a:r>
              <a:rPr lang="en-US" dirty="0" smtClean="0"/>
              <a:t>It all started with the Wright Brothers…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26920"/>
            <a:ext cx="3124200" cy="411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945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168"/>
            <a:ext cx="8229600" cy="1399032"/>
          </a:xfrm>
        </p:spPr>
        <p:txBody>
          <a:bodyPr/>
          <a:lstStyle/>
          <a:p>
            <a:r>
              <a:rPr lang="en-US" dirty="0" smtClean="0"/>
              <a:t>Ohio</a:t>
            </a:r>
            <a:br>
              <a:rPr lang="en-US" dirty="0" smtClean="0"/>
            </a:br>
            <a:r>
              <a:rPr lang="en-US" dirty="0" smtClean="0"/>
              <a:t>Birthplace of Aerospace Science</a:t>
            </a:r>
            <a:endParaRPr lang="en-US" dirty="0"/>
          </a:p>
        </p:txBody>
      </p:sp>
    </p:spTree>
    <p:extLst>
      <p:ext uri="{BB962C8B-B14F-4D97-AF65-F5344CB8AC3E}">
        <p14:creationId xmlns:p14="http://schemas.microsoft.com/office/powerpoint/2010/main" val="1318919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5300" y="1371600"/>
            <a:ext cx="8229600" cy="4572000"/>
          </a:xfrm>
        </p:spPr>
        <p:txBody>
          <a:bodyPr/>
          <a:lstStyle/>
          <a:p>
            <a:r>
              <a:rPr lang="en-US" dirty="0" smtClean="0"/>
              <a:t>Kitty hawk 1903</a:t>
            </a:r>
            <a:endParaRPr lang="en-US" dirty="0"/>
          </a:p>
        </p:txBody>
      </p:sp>
      <p:sp>
        <p:nvSpPr>
          <p:cNvPr id="2" name="Title 1"/>
          <p:cNvSpPr>
            <a:spLocks noGrp="1"/>
          </p:cNvSpPr>
          <p:nvPr>
            <p:ph type="title"/>
          </p:nvPr>
        </p:nvSpPr>
        <p:spPr/>
        <p:txBody>
          <a:bodyPr/>
          <a:lstStyle/>
          <a:p>
            <a:r>
              <a:rPr lang="en-US" dirty="0" smtClean="0"/>
              <a:t>Wright Flyer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399"/>
            <a:ext cx="5486400" cy="443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105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49800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710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Corps</a:t>
            </a:r>
            <a:endParaRPr lang="en-US" dirty="0"/>
          </a:p>
        </p:txBody>
      </p:sp>
      <p:pic>
        <p:nvPicPr>
          <p:cNvPr id="8196" name="Picture 4" descr="https://encrypted-tbn2.gstatic.com/images?q=tbn:ANd9GcQYPiN2QZ7wdqvEj3ulZEIIz0WuhRbyxazd3hw6KZY5N4CYRG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40" y="1752600"/>
            <a:ext cx="5410200" cy="379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9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Guns</a:t>
            </a:r>
            <a:r>
              <a:rPr lang="en-US" baseline="0" dirty="0" smtClean="0"/>
              <a:t> and Bombs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267200" cy="380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6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Mail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480" y="1478280"/>
            <a:ext cx="5334000" cy="462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831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1919</a:t>
            </a:r>
            <a:endParaRPr lang="en-US" dirty="0"/>
          </a:p>
        </p:txBody>
      </p:sp>
      <p:sp>
        <p:nvSpPr>
          <p:cNvPr id="2" name="Title 1"/>
          <p:cNvSpPr>
            <a:spLocks noGrp="1"/>
          </p:cNvSpPr>
          <p:nvPr>
            <p:ph type="title"/>
          </p:nvPr>
        </p:nvSpPr>
        <p:spPr/>
        <p:txBody>
          <a:bodyPr/>
          <a:lstStyle/>
          <a:p>
            <a:r>
              <a:rPr lang="en-US" dirty="0" smtClean="0"/>
              <a:t>Passengers</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59" y="2362200"/>
            <a:ext cx="735356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288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p:txBody>
          <a:bodyPr/>
          <a:lstStyle/>
          <a:p>
            <a:endParaRPr lang="en-US" dirty="0" smtClean="0"/>
          </a:p>
          <a:p>
            <a:r>
              <a:rPr lang="en-US" dirty="0" smtClean="0"/>
              <a:t>B-25</a:t>
            </a:r>
            <a:endParaRPr lang="en-US" dirty="0"/>
          </a:p>
        </p:txBody>
      </p:sp>
      <p:sp>
        <p:nvSpPr>
          <p:cNvPr id="2" name="Title 1"/>
          <p:cNvSpPr>
            <a:spLocks noGrp="1"/>
          </p:cNvSpPr>
          <p:nvPr>
            <p:ph type="title"/>
          </p:nvPr>
        </p:nvSpPr>
        <p:spPr>
          <a:xfrm>
            <a:off x="457200" y="304800"/>
            <a:ext cx="8229600" cy="1399032"/>
          </a:xfrm>
        </p:spPr>
        <p:txBody>
          <a:bodyPr/>
          <a:lstStyle/>
          <a:p>
            <a:r>
              <a:rPr lang="en-US" dirty="0" smtClean="0"/>
              <a:t>World</a:t>
            </a:r>
            <a:r>
              <a:rPr lang="en-US" baseline="0" dirty="0" smtClean="0"/>
              <a:t> War II</a:t>
            </a:r>
            <a:br>
              <a:rPr lang="en-US" baseline="0" dirty="0" smtClean="0"/>
            </a:br>
            <a:r>
              <a:rPr lang="en-US" sz="2400" baseline="0" dirty="0" smtClean="0"/>
              <a:t>More </a:t>
            </a:r>
            <a:r>
              <a:rPr lang="en-US" sz="2400" dirty="0" smtClean="0"/>
              <a:t>Guns and Bombs</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715000" cy="4319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09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447800"/>
            <a:ext cx="7680960" cy="4724400"/>
          </a:xfrm>
        </p:spPr>
        <p:txBody>
          <a:bodyPr>
            <a:noAutofit/>
          </a:bodyPr>
          <a:lstStyle/>
          <a:p>
            <a:pPr marL="285750" indent="-285750">
              <a:buFont typeface="Arial" panose="020B0604020202020204" pitchFamily="34" charset="0"/>
              <a:buChar char="•"/>
            </a:pPr>
            <a:r>
              <a:rPr lang="en-US" sz="2400" dirty="0" smtClean="0"/>
              <a:t>An </a:t>
            </a:r>
            <a:r>
              <a:rPr lang="en-US" sz="2400" dirty="0"/>
              <a:t>unmanned aerial vehicle (UAV), commonly </a:t>
            </a:r>
            <a:r>
              <a:rPr lang="en-US" sz="2400" dirty="0" smtClean="0"/>
              <a:t> known </a:t>
            </a:r>
            <a:r>
              <a:rPr lang="en-US" sz="2400" dirty="0"/>
              <a:t>as a drone, is an aircraft without a human </a:t>
            </a:r>
            <a:r>
              <a:rPr lang="en-US" sz="2400" dirty="0" smtClean="0"/>
              <a:t> pilot </a:t>
            </a:r>
            <a:r>
              <a:rPr lang="en-US" sz="2400" dirty="0"/>
              <a:t>on board. </a:t>
            </a:r>
            <a:endParaRPr lang="en-US" sz="2400" dirty="0" smtClean="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Its </a:t>
            </a:r>
            <a:r>
              <a:rPr lang="en-US" sz="2400" dirty="0"/>
              <a:t>flight is controlled either </a:t>
            </a:r>
            <a:r>
              <a:rPr lang="en-US" sz="2400" dirty="0" smtClean="0"/>
              <a:t>autonomously </a:t>
            </a:r>
            <a:r>
              <a:rPr lang="en-US" sz="2400" dirty="0"/>
              <a:t>by computers in the vehicle, or </a:t>
            </a:r>
            <a:r>
              <a:rPr lang="en-US" sz="2400" dirty="0" smtClean="0"/>
              <a:t>under </a:t>
            </a:r>
            <a:r>
              <a:rPr lang="en-US" sz="2400" dirty="0"/>
              <a:t>the remote control of a pilot on the ground </a:t>
            </a:r>
            <a:r>
              <a:rPr lang="en-US" sz="2400" dirty="0" smtClean="0"/>
              <a:t>or </a:t>
            </a:r>
            <a:r>
              <a:rPr lang="en-US" sz="2400" dirty="0"/>
              <a:t>in another vehicle.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a:t>
            </a:r>
            <a:r>
              <a:rPr lang="en-US" sz="2400" dirty="0" smtClean="0"/>
              <a:t>he </a:t>
            </a:r>
            <a:r>
              <a:rPr lang="en-US" sz="2400" dirty="0"/>
              <a:t>term unmanned aircraft system (UAS) </a:t>
            </a:r>
            <a:r>
              <a:rPr lang="en-US" sz="2400" dirty="0" smtClean="0"/>
              <a:t>emphasizes </a:t>
            </a:r>
            <a:r>
              <a:rPr lang="en-US" sz="2400" dirty="0"/>
              <a:t>the importance of other elements </a:t>
            </a:r>
            <a:r>
              <a:rPr lang="en-US" sz="2400" dirty="0" smtClean="0"/>
              <a:t> beyond </a:t>
            </a:r>
            <a:r>
              <a:rPr lang="en-US" sz="2400" dirty="0"/>
              <a:t>an aircraft itself. </a:t>
            </a:r>
            <a:endParaRPr lang="en-US" sz="2400" dirty="0" smtClean="0"/>
          </a:p>
        </p:txBody>
      </p:sp>
      <p:sp>
        <p:nvSpPr>
          <p:cNvPr id="3" name="Title 2"/>
          <p:cNvSpPr>
            <a:spLocks noGrp="1"/>
          </p:cNvSpPr>
          <p:nvPr>
            <p:ph type="title"/>
          </p:nvPr>
        </p:nvSpPr>
        <p:spPr/>
        <p:txBody>
          <a:bodyPr/>
          <a:lstStyle/>
          <a:p>
            <a:r>
              <a:rPr lang="en-US" dirty="0"/>
              <a:t>What is </a:t>
            </a:r>
            <a:r>
              <a:rPr lang="en-US" dirty="0" smtClean="0"/>
              <a:t>UAS?</a:t>
            </a:r>
            <a:endParaRPr lang="en-US" dirty="0"/>
          </a:p>
        </p:txBody>
      </p:sp>
    </p:spTree>
    <p:extLst>
      <p:ext uri="{BB962C8B-B14F-4D97-AF65-F5344CB8AC3E}">
        <p14:creationId xmlns:p14="http://schemas.microsoft.com/office/powerpoint/2010/main" val="125125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Aircraft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09133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35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64008" indent="0">
              <a:buNone/>
            </a:pPr>
            <a:r>
              <a:rPr lang="en-US" sz="2400" dirty="0" smtClean="0"/>
              <a:t>The </a:t>
            </a:r>
            <a:r>
              <a:rPr lang="en-US" sz="2400" b="1" u="sng" dirty="0" smtClean="0"/>
              <a:t>“fusion” </a:t>
            </a:r>
            <a:r>
              <a:rPr lang="en-US" sz="2400" dirty="0" smtClean="0"/>
              <a:t>of new technologies:</a:t>
            </a:r>
          </a:p>
          <a:p>
            <a:pPr marL="521208" lvl="1" indent="-285750">
              <a:buFont typeface="Arial" charset="0"/>
              <a:buChar char="•"/>
            </a:pPr>
            <a:r>
              <a:rPr lang="en-US" sz="2400" dirty="0" smtClean="0"/>
              <a:t>Micro Sensors</a:t>
            </a:r>
          </a:p>
          <a:p>
            <a:pPr marL="521208" lvl="1" indent="-285750">
              <a:buFont typeface="Arial" charset="0"/>
              <a:buChar char="•"/>
            </a:pPr>
            <a:r>
              <a:rPr lang="en-US" sz="2400" dirty="0" smtClean="0"/>
              <a:t>Firmware</a:t>
            </a:r>
          </a:p>
          <a:p>
            <a:pPr marL="521208" lvl="1" indent="-285750">
              <a:buFont typeface="Arial" charset="0"/>
              <a:buChar char="•"/>
            </a:pPr>
            <a:r>
              <a:rPr lang="en-US" sz="2400" dirty="0" smtClean="0"/>
              <a:t>Software</a:t>
            </a:r>
          </a:p>
          <a:p>
            <a:pPr marL="521208" lvl="1" indent="-285750">
              <a:buFont typeface="Arial" charset="0"/>
              <a:buChar char="•"/>
            </a:pPr>
            <a:r>
              <a:rPr lang="en-US" sz="2400" dirty="0" smtClean="0"/>
              <a:t>New</a:t>
            </a:r>
            <a:r>
              <a:rPr lang="en-US" sz="2400" baseline="0" dirty="0" smtClean="0"/>
              <a:t> Modulation Methods</a:t>
            </a:r>
          </a:p>
          <a:p>
            <a:pPr marL="521208" lvl="1" indent="-285750">
              <a:buFont typeface="Arial" charset="0"/>
              <a:buChar char="•"/>
            </a:pPr>
            <a:r>
              <a:rPr lang="en-US" sz="2400" dirty="0" smtClean="0"/>
              <a:t>GPS</a:t>
            </a:r>
          </a:p>
          <a:p>
            <a:pPr marL="521208" lvl="1" indent="-285750">
              <a:buFont typeface="Arial" charset="0"/>
              <a:buChar char="•"/>
            </a:pPr>
            <a:r>
              <a:rPr lang="en-US" sz="2400" baseline="0" dirty="0" smtClean="0"/>
              <a:t>Out runner</a:t>
            </a:r>
            <a:r>
              <a:rPr lang="en-US" sz="2400" dirty="0" smtClean="0"/>
              <a:t> Motors</a:t>
            </a:r>
          </a:p>
          <a:p>
            <a:pPr marL="521208" lvl="1" indent="-285750">
              <a:buFont typeface="Arial" charset="0"/>
              <a:buChar char="•"/>
            </a:pPr>
            <a:r>
              <a:rPr lang="en-US" sz="2400" baseline="0" dirty="0" smtClean="0"/>
              <a:t>LiPoly Batteries</a:t>
            </a:r>
          </a:p>
          <a:p>
            <a:pPr marL="521208" lvl="1" indent="-285750">
              <a:buFont typeface="Arial" charset="0"/>
              <a:buChar char="•"/>
            </a:pPr>
            <a:r>
              <a:rPr lang="en-US" sz="2400" dirty="0" smtClean="0"/>
              <a:t>Strong, lightweight materials</a:t>
            </a:r>
            <a:endParaRPr lang="en-US" sz="2400" baseline="0" dirty="0" smtClean="0"/>
          </a:p>
          <a:p>
            <a:pPr marL="521208" lvl="1" indent="-285750" algn="ctr">
              <a:buFont typeface="Arial" charset="0"/>
              <a:buChar char="•"/>
            </a:pPr>
            <a:endParaRPr lang="en-US" dirty="0" smtClean="0"/>
          </a:p>
          <a:p>
            <a:pPr marL="581533" lvl="3" indent="0" algn="ctr">
              <a:buNone/>
            </a:pPr>
            <a:endParaRPr lang="en-US" dirty="0" smtClean="0"/>
          </a:p>
          <a:p>
            <a:pPr marL="64008" indent="0" algn="ctr">
              <a:buNone/>
            </a:pPr>
            <a:endParaRPr lang="en-US" dirty="0" smtClean="0"/>
          </a:p>
          <a:p>
            <a:pPr marL="64008" indent="0" algn="ctr">
              <a:buNone/>
            </a:pPr>
            <a:endParaRPr lang="en-US" dirty="0" smtClean="0"/>
          </a:p>
        </p:txBody>
      </p:sp>
      <p:sp>
        <p:nvSpPr>
          <p:cNvPr id="3" name="Title 2"/>
          <p:cNvSpPr>
            <a:spLocks noGrp="1"/>
          </p:cNvSpPr>
          <p:nvPr>
            <p:ph type="title"/>
          </p:nvPr>
        </p:nvSpPr>
        <p:spPr/>
        <p:txBody>
          <a:bodyPr/>
          <a:lstStyle/>
          <a:p>
            <a:r>
              <a:rPr lang="en-US" dirty="0" smtClean="0"/>
              <a:t>Why Now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882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Remember?</a:t>
            </a:r>
            <a:endParaRPr lang="en-US" dirty="0"/>
          </a:p>
        </p:txBody>
      </p:sp>
      <p:sp>
        <p:nvSpPr>
          <p:cNvPr id="2" name="Title 1"/>
          <p:cNvSpPr>
            <a:spLocks noGrp="1"/>
          </p:cNvSpPr>
          <p:nvPr>
            <p:ph type="title"/>
          </p:nvPr>
        </p:nvSpPr>
        <p:spPr/>
        <p:txBody>
          <a:bodyPr/>
          <a:lstStyle/>
          <a:p>
            <a:r>
              <a:rPr lang="en-US" dirty="0" smtClean="0"/>
              <a:t>The PC World</a:t>
            </a:r>
            <a:r>
              <a:rPr lang="en-US" baseline="0" dirty="0" smtClean="0"/>
              <a:t> circa 1980</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4495800" cy="368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884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399032"/>
          </a:xfrm>
        </p:spPr>
        <p:txBody>
          <a:bodyPr/>
          <a:lstStyle/>
          <a:p>
            <a:r>
              <a:rPr lang="en-US" dirty="0" smtClean="0"/>
              <a:t>IBM, Apple and Everyone</a:t>
            </a:r>
            <a:r>
              <a:rPr lang="en-US" baseline="0" dirty="0" smtClean="0"/>
              <a:t> Else</a:t>
            </a:r>
            <a:endParaRPr lang="en-US" dirty="0"/>
          </a:p>
        </p:txBody>
      </p:sp>
    </p:spTree>
    <p:extLst>
      <p:ext uri="{BB962C8B-B14F-4D97-AF65-F5344CB8AC3E}">
        <p14:creationId xmlns:p14="http://schemas.microsoft.com/office/powerpoint/2010/main" val="2227596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Wild Wild West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714781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40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Sizes Today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18845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595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520" y="1438275"/>
            <a:ext cx="3077361"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07795"/>
            <a:ext cx="3590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352800"/>
            <a:ext cx="439927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993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5181600" y="1219200"/>
            <a:ext cx="3334801"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Medium</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447800"/>
            <a:ext cx="406923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624262"/>
            <a:ext cx="4187566" cy="277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632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a:t>
            </a:r>
            <a:endParaRPr lang="en-US" dirty="0"/>
          </a:p>
        </p:txBody>
      </p:sp>
      <p:pic>
        <p:nvPicPr>
          <p:cNvPr id="1026" name="Picture 2" descr="C:\Users\fbeafore\AppData\Local\Microsoft\Windows\Temporary Internet Files\Content.Outlook\C8UZUWXG\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556" y="4200795"/>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62000"/>
            <a:ext cx="5395912"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010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737617"/>
            <a:ext cx="3200400" cy="179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915" y="35814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085" y="4400550"/>
            <a:ext cx="24574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168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1752" y="1527048"/>
            <a:ext cx="8503920" cy="4572000"/>
          </a:xfrm>
          <a:prstGeom prst="rect">
            <a:avLst/>
          </a:prstGeom>
        </p:spPr>
        <p:txBody>
          <a:bodyPr>
            <a:noAutofit/>
          </a:bodyPr>
          <a:lstStyle/>
          <a:p>
            <a:r>
              <a:rPr lang="en-US" sz="2400" dirty="0" smtClean="0"/>
              <a:t>Names </a:t>
            </a:r>
            <a:r>
              <a:rPr lang="en-US" sz="2400" dirty="0"/>
              <a:t>that may be used to describe a flying object or machine without a pilot on board</a:t>
            </a:r>
            <a:r>
              <a:rPr lang="en-US" sz="2400" dirty="0" smtClean="0"/>
              <a:t> </a:t>
            </a:r>
            <a:r>
              <a:rPr lang="en-US" sz="2400" dirty="0"/>
              <a:t>aerial torpedo, </a:t>
            </a:r>
            <a:endParaRPr lang="en-US" sz="2400" dirty="0" smtClean="0"/>
          </a:p>
          <a:p>
            <a:pPr marL="285750" indent="-285750">
              <a:buFont typeface="Arial" panose="020B0604020202020204" pitchFamily="34" charset="0"/>
              <a:buChar char="•"/>
            </a:pPr>
            <a:r>
              <a:rPr lang="en-US" sz="2400" dirty="0" smtClean="0"/>
              <a:t>radio </a:t>
            </a:r>
            <a:r>
              <a:rPr lang="en-US" sz="2400" dirty="0"/>
              <a:t>controlled </a:t>
            </a:r>
            <a:r>
              <a:rPr lang="en-US" sz="2400" dirty="0" smtClean="0"/>
              <a:t>vehicle </a:t>
            </a:r>
          </a:p>
          <a:p>
            <a:pPr marL="285750" indent="-285750">
              <a:buFont typeface="Arial" panose="020B0604020202020204" pitchFamily="34" charset="0"/>
              <a:buChar char="•"/>
            </a:pPr>
            <a:r>
              <a:rPr lang="en-US" sz="2400" dirty="0" smtClean="0"/>
              <a:t>remotely </a:t>
            </a:r>
            <a:r>
              <a:rPr lang="en-US" sz="2400" dirty="0"/>
              <a:t>piloted vehicle (RPV</a:t>
            </a:r>
            <a:r>
              <a:rPr lang="en-US" sz="2400" dirty="0" smtClean="0"/>
              <a:t>) </a:t>
            </a:r>
          </a:p>
          <a:p>
            <a:pPr marL="285750" indent="-285750">
              <a:buFont typeface="Arial" panose="020B0604020202020204" pitchFamily="34" charset="0"/>
              <a:buChar char="•"/>
            </a:pPr>
            <a:r>
              <a:rPr lang="en-US" sz="2400" dirty="0" smtClean="0"/>
              <a:t>remote </a:t>
            </a:r>
            <a:r>
              <a:rPr lang="en-US" sz="2400" dirty="0"/>
              <a:t>controlled </a:t>
            </a:r>
            <a:r>
              <a:rPr lang="en-US" sz="2400" dirty="0" smtClean="0"/>
              <a:t>vehicle</a:t>
            </a:r>
          </a:p>
          <a:p>
            <a:pPr marL="285750" indent="-285750">
              <a:buFont typeface="Arial" panose="020B0604020202020204" pitchFamily="34" charset="0"/>
              <a:buChar char="•"/>
            </a:pPr>
            <a:r>
              <a:rPr lang="en-US" sz="2400" dirty="0" smtClean="0"/>
              <a:t>autonomous </a:t>
            </a:r>
            <a:r>
              <a:rPr lang="en-US" sz="2400" dirty="0"/>
              <a:t>controlled </a:t>
            </a:r>
            <a:r>
              <a:rPr lang="en-US" sz="2400" dirty="0" smtClean="0"/>
              <a:t>vehicle</a:t>
            </a:r>
          </a:p>
          <a:p>
            <a:pPr marL="285750" indent="-285750">
              <a:buFont typeface="Arial" panose="020B0604020202020204" pitchFamily="34" charset="0"/>
              <a:buChar char="•"/>
            </a:pPr>
            <a:r>
              <a:rPr lang="en-US" sz="2400" dirty="0" smtClean="0"/>
              <a:t>pilotless vehicle</a:t>
            </a:r>
            <a:endParaRPr lang="en-US" sz="2400" dirty="0"/>
          </a:p>
          <a:p>
            <a:pPr marL="285750" indent="-285750">
              <a:buFont typeface="Arial" panose="020B0604020202020204" pitchFamily="34" charset="0"/>
              <a:buChar char="•"/>
            </a:pPr>
            <a:r>
              <a:rPr lang="en-US" sz="2400" dirty="0" smtClean="0"/>
              <a:t>unmanned </a:t>
            </a:r>
            <a:r>
              <a:rPr lang="en-US" sz="2400" dirty="0"/>
              <a:t>aerial vehicle (UAV</a:t>
            </a:r>
            <a:r>
              <a:rPr lang="en-US" sz="2400" dirty="0" smtClean="0"/>
              <a:t>)</a:t>
            </a:r>
          </a:p>
          <a:p>
            <a:pPr marL="285750" indent="-285750">
              <a:buFont typeface="Arial" panose="020B0604020202020204" pitchFamily="34" charset="0"/>
              <a:buChar char="•"/>
            </a:pPr>
            <a:r>
              <a:rPr lang="en-US" sz="2400" dirty="0" smtClean="0"/>
              <a:t>unmanned </a:t>
            </a:r>
            <a:r>
              <a:rPr lang="en-US" sz="2400" dirty="0"/>
              <a:t>aircraft system (UAS) </a:t>
            </a:r>
            <a:endParaRPr lang="en-US" sz="2400" dirty="0" smtClean="0"/>
          </a:p>
          <a:p>
            <a:pPr marL="285750" indent="-285750">
              <a:buFont typeface="Arial" panose="020B0604020202020204" pitchFamily="34" charset="0"/>
              <a:buChar char="•"/>
            </a:pPr>
            <a:r>
              <a:rPr lang="en-US" sz="2400" dirty="0" smtClean="0"/>
              <a:t>drone</a:t>
            </a:r>
            <a:endParaRPr lang="en-US" sz="2400" dirty="0"/>
          </a:p>
        </p:txBody>
      </p:sp>
      <p:sp>
        <p:nvSpPr>
          <p:cNvPr id="3" name="Title 2"/>
          <p:cNvSpPr>
            <a:spLocks noGrp="1"/>
          </p:cNvSpPr>
          <p:nvPr>
            <p:ph type="title"/>
          </p:nvPr>
        </p:nvSpPr>
        <p:spPr/>
        <p:txBody>
          <a:bodyPr/>
          <a:lstStyle/>
          <a:p>
            <a:r>
              <a:rPr lang="en-US" dirty="0" smtClean="0"/>
              <a:t>Other names for UAS</a:t>
            </a:r>
            <a:endParaRPr lang="en-US" dirty="0"/>
          </a:p>
        </p:txBody>
      </p:sp>
    </p:spTree>
    <p:extLst>
      <p:ext uri="{BB962C8B-B14F-4D97-AF65-F5344CB8AC3E}">
        <p14:creationId xmlns:p14="http://schemas.microsoft.com/office/powerpoint/2010/main" val="3284621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Today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676400"/>
            <a:ext cx="766725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218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52425" y="1923426"/>
            <a:ext cx="6115305" cy="302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Precision Agriculture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267200"/>
            <a:ext cx="463088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196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Agriculture</a:t>
            </a:r>
            <a:endParaRPr lang="en-US" dirty="0"/>
          </a:p>
        </p:txBody>
      </p:sp>
      <p:pic>
        <p:nvPicPr>
          <p:cNvPr id="6146" name="Picture 2" descr="C:\Users\fbeafore\Desktop\Precision Ag\EO-NIR-NDVI-3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 y="1600200"/>
            <a:ext cx="7706282" cy="468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42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Irrigation</a:t>
            </a:r>
          </a:p>
          <a:p>
            <a:r>
              <a:rPr lang="en-US" sz="2400" dirty="0" smtClean="0"/>
              <a:t>Crop Moisture</a:t>
            </a:r>
          </a:p>
          <a:p>
            <a:r>
              <a:rPr lang="en-US" sz="2400" dirty="0" smtClean="0"/>
              <a:t>Soil Moisture</a:t>
            </a:r>
          </a:p>
          <a:p>
            <a:r>
              <a:rPr lang="en-US" sz="2400" dirty="0" smtClean="0"/>
              <a:t>Fertilizer Concentration</a:t>
            </a:r>
          </a:p>
          <a:p>
            <a:r>
              <a:rPr lang="en-US" sz="2400" dirty="0" smtClean="0"/>
              <a:t>Mold</a:t>
            </a:r>
          </a:p>
          <a:p>
            <a:r>
              <a:rPr lang="en-US" sz="2400" dirty="0" smtClean="0"/>
              <a:t>Bug Infestation</a:t>
            </a:r>
          </a:p>
          <a:p>
            <a:r>
              <a:rPr lang="en-US" sz="2400" dirty="0" smtClean="0"/>
              <a:t>Chlorophyll Concentration</a:t>
            </a:r>
          </a:p>
          <a:p>
            <a:r>
              <a:rPr lang="en-US" sz="2400" dirty="0" smtClean="0"/>
              <a:t>Feed Lot Inspection</a:t>
            </a:r>
          </a:p>
          <a:p>
            <a:r>
              <a:rPr lang="en-US" sz="2400" dirty="0" smtClean="0"/>
              <a:t>Peak Harvest</a:t>
            </a:r>
          </a:p>
        </p:txBody>
      </p:sp>
      <p:sp>
        <p:nvSpPr>
          <p:cNvPr id="2" name="Title 1"/>
          <p:cNvSpPr>
            <a:spLocks noGrp="1"/>
          </p:cNvSpPr>
          <p:nvPr>
            <p:ph type="title"/>
          </p:nvPr>
        </p:nvSpPr>
        <p:spPr/>
        <p:txBody>
          <a:bodyPr/>
          <a:lstStyle/>
          <a:p>
            <a:r>
              <a:rPr lang="en-US" dirty="0" smtClean="0"/>
              <a:t>Agriculture Applications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95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4114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335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762000"/>
          </a:xfrm>
        </p:spPr>
        <p:txBody>
          <a:bodyPr/>
          <a:lstStyle/>
          <a:p>
            <a:r>
              <a:rPr lang="en-US" dirty="0" smtClean="0"/>
              <a:t>Mining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322699"/>
            <a:ext cx="4128163" cy="309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4999"/>
            <a:ext cx="3686326" cy="266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3962401"/>
            <a:ext cx="476623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502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Line Inspection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492" y="799146"/>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84984"/>
            <a:ext cx="3429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899" y="2895600"/>
            <a:ext cx="503836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623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r>
              <a:rPr lang="en-US" baseline="0" dirty="0" smtClean="0"/>
              <a:t> Services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521806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4495800"/>
            <a:ext cx="308186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163" y="800100"/>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4791075"/>
            <a:ext cx="1374469"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716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14400" y="1136707"/>
            <a:ext cx="3657600" cy="277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Law enforcement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470" y="1905000"/>
            <a:ext cx="4599214" cy="257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4190999"/>
            <a:ext cx="3962400" cy="232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348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Inspection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371600"/>
            <a:ext cx="389327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3810000" cy="285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139" y="4163877"/>
            <a:ext cx="3466923" cy="216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473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Assessment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80475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4058264" cy="229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340" y="4572000"/>
            <a:ext cx="358902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77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200400"/>
            <a:ext cx="8229600" cy="762000"/>
          </a:xfrm>
        </p:spPr>
        <p:txBody>
          <a:bodyPr>
            <a:normAutofit/>
          </a:bodyPr>
          <a:lstStyle/>
          <a:p>
            <a:pPr marL="64008" marR="0" indent="0" algn="ctr" defTabSz="914400" rtl="0" eaLnBrk="1" fontAlgn="auto" latinLnBrk="0" hangingPunct="1">
              <a:lnSpc>
                <a:spcPct val="100000"/>
              </a:lnSpc>
              <a:spcBef>
                <a:spcPts val="1200"/>
              </a:spcBef>
              <a:spcAft>
                <a:spcPts val="0"/>
              </a:spcAft>
              <a:buClr>
                <a:schemeClr val="accent5"/>
              </a:buClr>
              <a:buSzTx/>
              <a:buFont typeface="Arial" pitchFamily="34" charset="0"/>
              <a:buNone/>
              <a:tabLst/>
              <a:defRPr/>
            </a:pPr>
            <a:r>
              <a:rPr lang="en-US" sz="3600" b="0" i="0" kern="1200" cap="none" spc="30" baseline="0" dirty="0" smtClean="0">
                <a:solidFill>
                  <a:schemeClr val="tx1"/>
                </a:solidFill>
                <a:effectLst/>
              </a:rPr>
              <a:t>DRONE !!!</a:t>
            </a:r>
            <a:endParaRPr lang="en-US" sz="3600" dirty="0" smtClean="0">
              <a:effectLst/>
            </a:endParaRPr>
          </a:p>
        </p:txBody>
      </p:sp>
      <p:sp>
        <p:nvSpPr>
          <p:cNvPr id="2" name="Title 1"/>
          <p:cNvSpPr>
            <a:spLocks noGrp="1"/>
          </p:cNvSpPr>
          <p:nvPr>
            <p:ph type="title"/>
          </p:nvPr>
        </p:nvSpPr>
        <p:spPr/>
        <p:txBody>
          <a:bodyPr/>
          <a:lstStyle/>
          <a:p>
            <a:r>
              <a:rPr lang="en-US" dirty="0" smtClean="0"/>
              <a:t>The “D” Word</a:t>
            </a:r>
            <a:endParaRPr lang="en-US" dirty="0"/>
          </a:p>
        </p:txBody>
      </p:sp>
    </p:spTree>
    <p:extLst>
      <p:ext uri="{BB962C8B-B14F-4D97-AF65-F5344CB8AC3E}">
        <p14:creationId xmlns:p14="http://schemas.microsoft.com/office/powerpoint/2010/main" val="3983959799"/>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a:t>The way a pilotless aircraft is controlled determines its </a:t>
            </a:r>
            <a:r>
              <a:rPr lang="en-US" sz="2400" dirty="0" smtClean="0"/>
              <a:t>categorization</a:t>
            </a:r>
          </a:p>
          <a:p>
            <a:pPr marL="342900" indent="-342900" fontAlgn="base">
              <a:buFont typeface="+mj-lt"/>
              <a:buAutoNum type="arabicPeriod"/>
            </a:pPr>
            <a:r>
              <a:rPr lang="en-US" sz="2400" b="1" dirty="0">
                <a:solidFill>
                  <a:srgbClr val="FF0000"/>
                </a:solidFill>
              </a:rPr>
              <a:t>Unmanned Aerial Vehicle</a:t>
            </a:r>
            <a:r>
              <a:rPr lang="en-US" sz="2400" b="1" dirty="0"/>
              <a:t> (UAV)</a:t>
            </a:r>
            <a:r>
              <a:rPr lang="en-US" sz="2400" dirty="0"/>
              <a:t>: a pilotless aircraft that is either manually controlled with a joystick or a mouse or autonomously flown by following a preprogrammed mission. </a:t>
            </a:r>
            <a:endParaRPr lang="en-US" sz="2400" dirty="0" smtClean="0"/>
          </a:p>
          <a:p>
            <a:pPr marL="342900" indent="-342900" fontAlgn="base">
              <a:buFont typeface="+mj-lt"/>
              <a:buAutoNum type="arabicPeriod"/>
            </a:pPr>
            <a:r>
              <a:rPr lang="en-US" sz="2400" b="1" dirty="0" smtClean="0">
                <a:solidFill>
                  <a:srgbClr val="FF0000"/>
                </a:solidFill>
              </a:rPr>
              <a:t>Remotely </a:t>
            </a:r>
            <a:r>
              <a:rPr lang="en-US" sz="2400" b="1" dirty="0">
                <a:solidFill>
                  <a:srgbClr val="FF0000"/>
                </a:solidFill>
              </a:rPr>
              <a:t>Piloted Vehicle</a:t>
            </a:r>
            <a:r>
              <a:rPr lang="en-US" sz="2400" b="1" dirty="0"/>
              <a:t> (RPV)</a:t>
            </a:r>
            <a:r>
              <a:rPr lang="en-US" sz="2400" dirty="0"/>
              <a:t>: a pilotless aircraft that is steered or controlled from a remotely located position</a:t>
            </a:r>
            <a:r>
              <a:rPr lang="en-US" sz="2400" dirty="0" smtClean="0"/>
              <a:t>. </a:t>
            </a:r>
            <a:r>
              <a:rPr lang="en-US" sz="2400" dirty="0"/>
              <a:t>In many cases, the terms UAV and RPV are interchangeably used to describe any pilotless aircraft.</a:t>
            </a:r>
          </a:p>
          <a:p>
            <a:pPr marL="342900" indent="-342900" fontAlgn="base">
              <a:buFont typeface="+mj-lt"/>
              <a:buAutoNum type="arabicPeriod"/>
            </a:pPr>
            <a:r>
              <a:rPr lang="en-US" sz="2400" b="1" dirty="0">
                <a:solidFill>
                  <a:srgbClr val="FF0000"/>
                </a:solidFill>
              </a:rPr>
              <a:t>Drone</a:t>
            </a:r>
            <a:r>
              <a:rPr lang="en-US" sz="2400" dirty="0"/>
              <a:t>: one of the oldest terms used to describe a pilotless aircraft. A drone is defined as a pilotless aircraft controlled by radio signal. </a:t>
            </a:r>
          </a:p>
        </p:txBody>
      </p:sp>
      <p:sp>
        <p:nvSpPr>
          <p:cNvPr id="3" name="Title 2"/>
          <p:cNvSpPr>
            <a:spLocks noGrp="1"/>
          </p:cNvSpPr>
          <p:nvPr>
            <p:ph type="title"/>
          </p:nvPr>
        </p:nvSpPr>
        <p:spPr/>
        <p:txBody>
          <a:bodyPr>
            <a:normAutofit/>
          </a:bodyPr>
          <a:lstStyle/>
          <a:p>
            <a:r>
              <a:rPr lang="en-US" b="1" dirty="0"/>
              <a:t>UAS System </a:t>
            </a:r>
            <a:r>
              <a:rPr lang="en-US" b="1" dirty="0" smtClean="0"/>
              <a:t>Overview</a:t>
            </a:r>
            <a:endParaRPr lang="en-US" dirty="0"/>
          </a:p>
        </p:txBody>
      </p:sp>
    </p:spTree>
    <p:extLst>
      <p:ext uri="{BB962C8B-B14F-4D97-AF65-F5344CB8AC3E}">
        <p14:creationId xmlns:p14="http://schemas.microsoft.com/office/powerpoint/2010/main" val="4122725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362200"/>
            <a:ext cx="3505200" cy="1399032"/>
          </a:xfrm>
        </p:spPr>
        <p:txBody>
          <a:bodyPr/>
          <a:lstStyle/>
          <a:p>
            <a:r>
              <a:rPr lang="en-US" dirty="0" smtClean="0"/>
              <a:t>Thank You</a:t>
            </a:r>
            <a:endParaRPr lang="en-US" dirty="0"/>
          </a:p>
        </p:txBody>
      </p:sp>
      <p:pic>
        <p:nvPicPr>
          <p:cNvPr id="12290" name="Picture 2" descr="C:\Users\fbeafore\Desktop\General Folder\Collation\Logo Art\Log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486400"/>
            <a:ext cx="2590800" cy="94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2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8200" y="1905000"/>
            <a:ext cx="7680960" cy="3413760"/>
          </a:xfrm>
        </p:spPr>
        <p:txBody>
          <a:bodyPr>
            <a:normAutofit/>
          </a:bodyPr>
          <a:lstStyle/>
          <a:p>
            <a:pPr marL="630238" lvl="2" indent="-285750">
              <a:buFont typeface="Arial" charset="0"/>
              <a:buChar char="•"/>
            </a:pPr>
            <a:r>
              <a:rPr lang="en-US" sz="3200" dirty="0" smtClean="0"/>
              <a:t>Started with the Kettering Bug (1918)</a:t>
            </a:r>
          </a:p>
          <a:p>
            <a:pPr marL="630238" lvl="2" indent="-285750">
              <a:buFont typeface="Arial" charset="0"/>
              <a:buChar char="•"/>
            </a:pPr>
            <a:r>
              <a:rPr lang="en-US" sz="3200" dirty="0" smtClean="0"/>
              <a:t>Except for the German V-1, not much activity until after WWII</a:t>
            </a:r>
          </a:p>
          <a:p>
            <a:pPr marL="630238" lvl="2" indent="-285750">
              <a:buFont typeface="Arial" charset="0"/>
              <a:buChar char="•"/>
            </a:pPr>
            <a:r>
              <a:rPr lang="en-US" sz="3200" dirty="0" smtClean="0"/>
              <a:t>Radioplane and Others in the late 40’s</a:t>
            </a:r>
          </a:p>
          <a:p>
            <a:pPr marL="630238" lvl="2" indent="-285750">
              <a:buFont typeface="Arial" charset="0"/>
              <a:buChar char="•"/>
            </a:pPr>
            <a:r>
              <a:rPr lang="en-US" sz="3200" dirty="0" smtClean="0"/>
              <a:t>Today – Government and Non-Government</a:t>
            </a:r>
            <a:endParaRPr lang="en-US" sz="3200" dirty="0"/>
          </a:p>
        </p:txBody>
      </p:sp>
      <p:sp>
        <p:nvSpPr>
          <p:cNvPr id="3" name="Title 2"/>
          <p:cNvSpPr>
            <a:spLocks noGrp="1"/>
          </p:cNvSpPr>
          <p:nvPr>
            <p:ph type="title"/>
          </p:nvPr>
        </p:nvSpPr>
        <p:spPr/>
        <p:txBody>
          <a:bodyPr/>
          <a:lstStyle/>
          <a:p>
            <a:r>
              <a:rPr lang="en-US" dirty="0" smtClean="0"/>
              <a:t>UAV/UAS Production History</a:t>
            </a:r>
            <a:endParaRPr lang="en-US" dirty="0"/>
          </a:p>
        </p:txBody>
      </p:sp>
    </p:spTree>
    <p:extLst>
      <p:ext uri="{BB962C8B-B14F-4D97-AF65-F5344CB8AC3E}">
        <p14:creationId xmlns:p14="http://schemas.microsoft.com/office/powerpoint/2010/main" val="302961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Norma from Radioplane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812872" cy="482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81" y="2571903"/>
            <a:ext cx="35718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9081" y="4471640"/>
            <a:ext cx="2462534" cy="369332"/>
          </a:xfrm>
          <a:prstGeom prst="rect">
            <a:avLst/>
          </a:prstGeom>
          <a:noFill/>
        </p:spPr>
        <p:txBody>
          <a:bodyPr wrap="none" rtlCol="0">
            <a:spAutoFit/>
          </a:bodyPr>
          <a:lstStyle/>
          <a:p>
            <a:r>
              <a:rPr lang="en-US" dirty="0" smtClean="0"/>
              <a:t>OQ-2 Radioplane - 1939</a:t>
            </a:r>
            <a:endParaRPr lang="en-US" dirty="0"/>
          </a:p>
        </p:txBody>
      </p:sp>
      <p:sp>
        <p:nvSpPr>
          <p:cNvPr id="5" name="Rectangle 4"/>
          <p:cNvSpPr/>
          <p:nvPr/>
        </p:nvSpPr>
        <p:spPr>
          <a:xfrm>
            <a:off x="4471618" y="6237246"/>
            <a:ext cx="3907608" cy="369332"/>
          </a:xfrm>
          <a:prstGeom prst="rect">
            <a:avLst/>
          </a:prstGeom>
        </p:spPr>
        <p:txBody>
          <a:bodyPr wrap="none">
            <a:spAutoFit/>
          </a:bodyPr>
          <a:lstStyle/>
          <a:p>
            <a:r>
              <a:rPr lang="en-US" dirty="0" smtClean="0"/>
              <a:t>Norma Jeane </a:t>
            </a:r>
            <a:r>
              <a:rPr lang="en-US" dirty="0"/>
              <a:t>Dougherty, June 26, 1945</a:t>
            </a:r>
          </a:p>
        </p:txBody>
      </p:sp>
    </p:spTree>
    <p:extLst>
      <p:ext uri="{BB962C8B-B14F-4D97-AF65-F5344CB8AC3E}">
        <p14:creationId xmlns:p14="http://schemas.microsoft.com/office/powerpoint/2010/main" val="349383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35208"/>
            <a:ext cx="8229600" cy="3070192"/>
          </a:xfrm>
        </p:spPr>
        <p:txBody>
          <a:bodyPr>
            <a:normAutofit/>
          </a:bodyPr>
          <a:lstStyle/>
          <a:p>
            <a:pPr marL="64008" indent="0">
              <a:buNone/>
            </a:pPr>
            <a:r>
              <a:rPr lang="en-US" sz="3200" dirty="0" smtClean="0"/>
              <a:t>Fixed</a:t>
            </a:r>
            <a:r>
              <a:rPr lang="en-US" sz="3200" baseline="0" dirty="0" smtClean="0"/>
              <a:t> Wing</a:t>
            </a:r>
          </a:p>
          <a:p>
            <a:pPr marL="64008" indent="0">
              <a:buNone/>
            </a:pPr>
            <a:r>
              <a:rPr lang="en-US" sz="3200" baseline="0" dirty="0" smtClean="0"/>
              <a:t>VTOL (Vertical Take-off and Landing)</a:t>
            </a:r>
          </a:p>
          <a:p>
            <a:pPr marL="64008" indent="0">
              <a:buNone/>
            </a:pPr>
            <a:r>
              <a:rPr lang="en-US" sz="3200" baseline="0" dirty="0" smtClean="0"/>
              <a:t>Hybrid</a:t>
            </a:r>
          </a:p>
          <a:p>
            <a:pPr marL="64008" indent="0">
              <a:buNone/>
            </a:pPr>
            <a:r>
              <a:rPr lang="en-US" sz="3200" dirty="0" smtClean="0"/>
              <a:t>Aerostat</a:t>
            </a:r>
            <a:endParaRPr lang="en-US" sz="3200" dirty="0"/>
          </a:p>
        </p:txBody>
      </p:sp>
      <p:sp>
        <p:nvSpPr>
          <p:cNvPr id="2" name="Title 1"/>
          <p:cNvSpPr>
            <a:spLocks noGrp="1"/>
          </p:cNvSpPr>
          <p:nvPr>
            <p:ph type="title"/>
          </p:nvPr>
        </p:nvSpPr>
        <p:spPr/>
        <p:txBody>
          <a:bodyPr/>
          <a:lstStyle/>
          <a:p>
            <a:r>
              <a:rPr lang="en-US" dirty="0" smtClean="0"/>
              <a:t>Types</a:t>
            </a:r>
            <a:endParaRPr lang="en-US" dirty="0"/>
          </a:p>
        </p:txBody>
      </p:sp>
    </p:spTree>
    <p:extLst>
      <p:ext uri="{BB962C8B-B14F-4D97-AF65-F5344CB8AC3E}">
        <p14:creationId xmlns:p14="http://schemas.microsoft.com/office/powerpoint/2010/main" val="3053252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95400" y="1600200"/>
            <a:ext cx="2009774" cy="4724400"/>
          </a:xfrm>
        </p:spPr>
        <p:txBody>
          <a:bodyPr>
            <a:normAutofit/>
          </a:bodyPr>
          <a:lstStyle/>
          <a:p>
            <a:r>
              <a:rPr lang="en-US" sz="3600" baseline="0" dirty="0" smtClean="0"/>
              <a:t>Large</a:t>
            </a:r>
          </a:p>
          <a:p>
            <a:r>
              <a:rPr lang="en-US" sz="3600" baseline="0" dirty="0" smtClean="0"/>
              <a:t>Medium</a:t>
            </a:r>
          </a:p>
          <a:p>
            <a:r>
              <a:rPr lang="en-US" sz="3600" baseline="0" dirty="0" smtClean="0"/>
              <a:t>Small</a:t>
            </a:r>
          </a:p>
          <a:p>
            <a:r>
              <a:rPr lang="en-US" sz="3600" baseline="0" dirty="0" smtClean="0"/>
              <a:t>Micro</a:t>
            </a:r>
            <a:endParaRPr lang="en-US" sz="3600" dirty="0"/>
          </a:p>
        </p:txBody>
      </p:sp>
      <p:sp>
        <p:nvSpPr>
          <p:cNvPr id="2" name="Title 1"/>
          <p:cNvSpPr>
            <a:spLocks noGrp="1"/>
          </p:cNvSpPr>
          <p:nvPr>
            <p:ph type="title"/>
          </p:nvPr>
        </p:nvSpPr>
        <p:spPr/>
        <p:txBody>
          <a:bodyPr/>
          <a:lstStyle/>
          <a:p>
            <a:r>
              <a:rPr lang="en-US" dirty="0" smtClean="0"/>
              <a:t>Sizes</a:t>
            </a:r>
            <a:endParaRPr lang="en-US" dirty="0"/>
          </a:p>
        </p:txBody>
      </p:sp>
    </p:spTree>
    <p:extLst>
      <p:ext uri="{BB962C8B-B14F-4D97-AF65-F5344CB8AC3E}">
        <p14:creationId xmlns:p14="http://schemas.microsoft.com/office/powerpoint/2010/main" val="1997791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C18ED2F48A04BABAA785DE42F01CE" ma:contentTypeVersion="" ma:contentTypeDescription="Create a new document." ma:contentTypeScope="" ma:versionID="b341dd2d10d2e2b608fdb0c7f6409cde">
  <xsd:schema xmlns:xsd="http://www.w3.org/2001/XMLSchema" xmlns:xs="http://www.w3.org/2001/XMLSchema" xmlns:p="http://schemas.microsoft.com/office/2006/metadata/properties" xmlns:ns2="BA73D500-8970-4B42-91F9-99342B6E8F26" xmlns:ns3="ba73d500-8970-4b42-91f9-99342b6e8f26" xmlns:ns4="d9d43b9f-254a-4130-948d-6ac7465e0251" targetNamespace="http://schemas.microsoft.com/office/2006/metadata/properties" ma:root="true" ma:fieldsID="4a00d8e64af1dc1565d05956882c1617" ns2:_="" ns3:_="" ns4:_="">
    <xsd:import namespace="BA73D500-8970-4B42-91F9-99342B6E8F26"/>
    <xsd:import namespace="ba73d500-8970-4b42-91f9-99342b6e8f26"/>
    <xsd:import namespace="d9d43b9f-254a-4130-948d-6ac7465e02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3D500-8970-4B42-91F9-99342B6E8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3d500-8970-4b42-91f9-99342b6e8f26" elementFormDefault="qualified">
    <xsd:import namespace="http://schemas.microsoft.com/office/2006/documentManagement/types"/>
    <xsd:import namespace="http://schemas.microsoft.com/office/infopath/2007/PartnerControls"/>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43b9f-254a-4130-948d-6ac7465e02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2D8092-A9D6-4E2D-8D21-C85946B715BE}"/>
</file>

<file path=customXml/itemProps2.xml><?xml version="1.0" encoding="utf-8"?>
<ds:datastoreItem xmlns:ds="http://schemas.openxmlformats.org/officeDocument/2006/customXml" ds:itemID="{DD37A704-B985-49C0-9557-18A25D88FA06}"/>
</file>

<file path=customXml/itemProps3.xml><?xml version="1.0" encoding="utf-8"?>
<ds:datastoreItem xmlns:ds="http://schemas.openxmlformats.org/officeDocument/2006/customXml" ds:itemID="{B8991E75-0E9C-484C-8D0B-3A07FC71218B}"/>
</file>

<file path=docProps/app.xml><?xml version="1.0" encoding="utf-8"?>
<Properties xmlns="http://schemas.openxmlformats.org/officeDocument/2006/extended-properties" xmlns:vt="http://schemas.openxmlformats.org/officeDocument/2006/docPropsVTypes">
  <Template/>
  <TotalTime>838</TotalTime>
  <Words>1155</Words>
  <Application>Microsoft Office PowerPoint</Application>
  <PresentationFormat>On-screen Show (4:3)</PresentationFormat>
  <Paragraphs>175</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Mylar</vt:lpstr>
      <vt:lpstr>Introduction to Unmanned Aircraft Systems</vt:lpstr>
      <vt:lpstr>PowerPoint Presentation</vt:lpstr>
      <vt:lpstr>What is UAS?</vt:lpstr>
      <vt:lpstr>Other names for UAS</vt:lpstr>
      <vt:lpstr>The “D” Word</vt:lpstr>
      <vt:lpstr>UAV/UAS Production History</vt:lpstr>
      <vt:lpstr>Norma from Radioplane</vt:lpstr>
      <vt:lpstr>Types</vt:lpstr>
      <vt:lpstr>Sizes</vt:lpstr>
      <vt:lpstr>Historical Examples</vt:lpstr>
      <vt:lpstr>Kettering Bug with Sperry-Curtis Gyroscope</vt:lpstr>
      <vt:lpstr>Sperry-Curtis Aerial Torpedo</vt:lpstr>
      <vt:lpstr>'Queen' and 'Queen Bee' </vt:lpstr>
      <vt:lpstr>German V1</vt:lpstr>
      <vt:lpstr>WWII German V-1 Buzz Bomb</vt:lpstr>
      <vt:lpstr>WWII German V-1 Buzz Bomb</vt:lpstr>
      <vt:lpstr>Cruse Missiles</vt:lpstr>
      <vt:lpstr>The Predator</vt:lpstr>
      <vt:lpstr>Challenges of Airspace Integration</vt:lpstr>
      <vt:lpstr>A look back into Aerospace History</vt:lpstr>
      <vt:lpstr>It all started with the Wright Brothers…</vt:lpstr>
      <vt:lpstr>Ohio Birthplace of Aerospace Science</vt:lpstr>
      <vt:lpstr>Wright Flyer</vt:lpstr>
      <vt:lpstr>World War I</vt:lpstr>
      <vt:lpstr>Signal Corps</vt:lpstr>
      <vt:lpstr>Guns and Bombs</vt:lpstr>
      <vt:lpstr>United States Mail</vt:lpstr>
      <vt:lpstr>Passengers</vt:lpstr>
      <vt:lpstr>World War II More Guns and Bombs</vt:lpstr>
      <vt:lpstr>Modern Aircraft</vt:lpstr>
      <vt:lpstr>Why Now</vt:lpstr>
      <vt:lpstr>The PC World circa 1980</vt:lpstr>
      <vt:lpstr>IBM, Apple and Everyone Else</vt:lpstr>
      <vt:lpstr>The Wild Wild West</vt:lpstr>
      <vt:lpstr>Sizes Today</vt:lpstr>
      <vt:lpstr>Large</vt:lpstr>
      <vt:lpstr>Medium</vt:lpstr>
      <vt:lpstr>Small</vt:lpstr>
      <vt:lpstr>Micro</vt:lpstr>
      <vt:lpstr>Applications Today</vt:lpstr>
      <vt:lpstr>Precision Agriculture</vt:lpstr>
      <vt:lpstr>Precision Agriculture</vt:lpstr>
      <vt:lpstr>Agriculture Applications</vt:lpstr>
      <vt:lpstr>Mining </vt:lpstr>
      <vt:lpstr>Power Line Inspection</vt:lpstr>
      <vt:lpstr>Emergency Services</vt:lpstr>
      <vt:lpstr>Law enforcement</vt:lpstr>
      <vt:lpstr>Bridge Inspection</vt:lpstr>
      <vt:lpstr>Disaster Assessment</vt:lpstr>
      <vt:lpstr>UAS System Overview</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Beafore</dc:creator>
  <cp:lastModifiedBy>Frank Beafore</cp:lastModifiedBy>
  <cp:revision>51</cp:revision>
  <dcterms:created xsi:type="dcterms:W3CDTF">2014-02-25T14:43:49Z</dcterms:created>
  <dcterms:modified xsi:type="dcterms:W3CDTF">2015-03-04T20:56:27Z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0x010100850C18ED2F48A04BABAA785DE42F01CE</vt:lpwstr>
  </property>
</Properties>
</file>